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97" r:id="rId6"/>
    <p:sldId id="298" r:id="rId7"/>
    <p:sldId id="299" r:id="rId8"/>
    <p:sldId id="300" r:id="rId9"/>
    <p:sldId id="305" r:id="rId10"/>
    <p:sldId id="261" r:id="rId11"/>
    <p:sldId id="309" r:id="rId12"/>
    <p:sldId id="304" r:id="rId13"/>
    <p:sldId id="266" r:id="rId14"/>
    <p:sldId id="263" r:id="rId15"/>
    <p:sldId id="262" r:id="rId16"/>
    <p:sldId id="264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9" r:id="rId25"/>
    <p:sldId id="320" r:id="rId26"/>
    <p:sldId id="265" r:id="rId27"/>
    <p:sldId id="321" r:id="rId28"/>
    <p:sldId id="323" r:id="rId29"/>
    <p:sldId id="328" r:id="rId30"/>
    <p:sldId id="327" r:id="rId31"/>
    <p:sldId id="324" r:id="rId32"/>
    <p:sldId id="325" r:id="rId33"/>
    <p:sldId id="326" r:id="rId34"/>
    <p:sldId id="330" r:id="rId35"/>
    <p:sldId id="267" r:id="rId36"/>
    <p:sldId id="329" r:id="rId37"/>
  </p:sldIdLst>
  <p:sldSz cx="9144000" cy="5143500" type="screen16x9"/>
  <p:notesSz cx="6858000" cy="9144000"/>
  <p:embeddedFontLst>
    <p:embeddedFont>
      <p:font typeface="Albert Sans" panose="020B0604020202020204" charset="0"/>
      <p:regular r:id="rId39"/>
      <p:bold r:id="rId40"/>
      <p:italic r:id="rId41"/>
      <p:boldItalic r:id="rId42"/>
    </p:embeddedFont>
    <p:embeddedFont>
      <p:font typeface="Anaheim" panose="020B0604020202020204" charset="0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DM Sans" pitchFamily="2" charset="0"/>
      <p:regular r:id="rId46"/>
      <p:bold r:id="rId47"/>
      <p:italic r:id="rId48"/>
      <p:boldItalic r:id="rId49"/>
    </p:embeddedFont>
    <p:embeddedFont>
      <p:font typeface="Epilogue" panose="020B0604020202020204" charset="0"/>
      <p:regular r:id="rId50"/>
      <p:bold r:id="rId51"/>
      <p:italic r:id="rId52"/>
      <p:boldItalic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Nunito Light" pitchFamily="2" charset="0"/>
      <p:regular r:id="rId58"/>
      <p: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DC2310-AB6F-43BD-A8B3-4316534201D6}">
  <a:tblStyle styleId="{FBDC2310-AB6F-43BD-A8B3-4316534201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94"/>
  </p:normalViewPr>
  <p:slideViewPr>
    <p:cSldViewPr snapToGrid="0">
      <p:cViewPr varScale="1">
        <p:scale>
          <a:sx n="97" d="100"/>
          <a:sy n="97" d="100"/>
        </p:scale>
        <p:origin x="1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47A77-74BF-422C-BD15-230CD60231EB}" type="doc">
      <dgm:prSet loTypeId="urn:microsoft.com/office/officeart/2005/8/layout/list1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C9BB0345-09FA-4403-AED4-4059A4B73767}">
      <dgm:prSet phldrT="[Texte]"/>
      <dgm:spPr/>
      <dgm:t>
        <a:bodyPr/>
        <a:lstStyle/>
        <a:p>
          <a:r>
            <a:rPr lang="fr-FR" dirty="0"/>
            <a:t>Espace latent non structuré</a:t>
          </a:r>
        </a:p>
      </dgm:t>
    </dgm:pt>
    <dgm:pt modelId="{65AA1D99-B25D-45C9-A2C5-46D668051B0E}" type="parTrans" cxnId="{84D36502-5D02-44D8-B393-4949D512C765}">
      <dgm:prSet/>
      <dgm:spPr/>
      <dgm:t>
        <a:bodyPr/>
        <a:lstStyle/>
        <a:p>
          <a:endParaRPr lang="fr-FR"/>
        </a:p>
      </dgm:t>
    </dgm:pt>
    <dgm:pt modelId="{60D57B0A-7CA7-4255-A21E-CA9930750865}" type="sibTrans" cxnId="{84D36502-5D02-44D8-B393-4949D512C765}">
      <dgm:prSet/>
      <dgm:spPr/>
      <dgm:t>
        <a:bodyPr/>
        <a:lstStyle/>
        <a:p>
          <a:endParaRPr lang="fr-FR"/>
        </a:p>
      </dgm:t>
    </dgm:pt>
    <dgm:pt modelId="{60CC5CB5-0C5A-4258-9219-6884E869AB01}">
      <dgm:prSet phldrT="[Texte]"/>
      <dgm:spPr/>
      <dgm:t>
        <a:bodyPr/>
        <a:lstStyle/>
        <a:p>
          <a:r>
            <a:rPr lang="fr-FR" dirty="0"/>
            <a:t>Difficulté de générer des données réalistes</a:t>
          </a:r>
        </a:p>
      </dgm:t>
    </dgm:pt>
    <dgm:pt modelId="{A9292545-A87B-45CF-935F-0F5C7A0BEA9D}" type="parTrans" cxnId="{F4BA7912-4B8B-46E5-A98B-E3E199AAD1C9}">
      <dgm:prSet/>
      <dgm:spPr/>
      <dgm:t>
        <a:bodyPr/>
        <a:lstStyle/>
        <a:p>
          <a:endParaRPr lang="fr-FR"/>
        </a:p>
      </dgm:t>
    </dgm:pt>
    <dgm:pt modelId="{7EC7A627-7724-49A7-8040-1B9F40123A1D}" type="sibTrans" cxnId="{F4BA7912-4B8B-46E5-A98B-E3E199AAD1C9}">
      <dgm:prSet/>
      <dgm:spPr/>
      <dgm:t>
        <a:bodyPr/>
        <a:lstStyle/>
        <a:p>
          <a:endParaRPr lang="fr-FR"/>
        </a:p>
      </dgm:t>
    </dgm:pt>
    <dgm:pt modelId="{FDE759DA-7250-4241-BB3D-C0D2F0F51747}">
      <dgm:prSet phldrT="[Texte]"/>
      <dgm:spPr/>
      <dgm:t>
        <a:bodyPr/>
        <a:lstStyle/>
        <a:p>
          <a:r>
            <a:rPr lang="fr-FR" dirty="0"/>
            <a:t>Risque de sur-apprentissage</a:t>
          </a:r>
        </a:p>
      </dgm:t>
    </dgm:pt>
    <dgm:pt modelId="{611667A1-9A10-4B1A-A8DF-624C2B9F4078}" type="parTrans" cxnId="{25006A68-D7FC-41DC-BC5B-ECB3C36BC2D1}">
      <dgm:prSet/>
      <dgm:spPr/>
      <dgm:t>
        <a:bodyPr/>
        <a:lstStyle/>
        <a:p>
          <a:endParaRPr lang="fr-FR"/>
        </a:p>
      </dgm:t>
    </dgm:pt>
    <dgm:pt modelId="{74E61CE5-B0C0-4996-869A-C267C8DE2415}" type="sibTrans" cxnId="{25006A68-D7FC-41DC-BC5B-ECB3C36BC2D1}">
      <dgm:prSet/>
      <dgm:spPr/>
      <dgm:t>
        <a:bodyPr/>
        <a:lstStyle/>
        <a:p>
          <a:endParaRPr lang="fr-FR"/>
        </a:p>
      </dgm:t>
    </dgm:pt>
    <dgm:pt modelId="{A56DD043-CE3F-4186-AE45-29AF2195EF23}">
      <dgm:prSet phldrT="[Texte]"/>
      <dgm:spPr/>
      <dgm:t>
        <a:bodyPr/>
        <a:lstStyle/>
        <a:p>
          <a:r>
            <a:rPr lang="fr-FR" dirty="0"/>
            <a:t>Données similaires possiblement éloignées dans l’espace latent</a:t>
          </a:r>
        </a:p>
      </dgm:t>
    </dgm:pt>
    <dgm:pt modelId="{46C775DE-E5C3-472C-A25D-5D6845B34CDA}" type="parTrans" cxnId="{A61C9453-21EC-4808-9869-744B62DCE2F6}">
      <dgm:prSet/>
      <dgm:spPr/>
      <dgm:t>
        <a:bodyPr/>
        <a:lstStyle/>
        <a:p>
          <a:endParaRPr lang="fr-FR"/>
        </a:p>
      </dgm:t>
    </dgm:pt>
    <dgm:pt modelId="{9782AD24-C794-4158-8C20-A7E0576E917F}" type="sibTrans" cxnId="{A61C9453-21EC-4808-9869-744B62DCE2F6}">
      <dgm:prSet/>
      <dgm:spPr/>
      <dgm:t>
        <a:bodyPr/>
        <a:lstStyle/>
        <a:p>
          <a:endParaRPr lang="fr-FR"/>
        </a:p>
      </dgm:t>
    </dgm:pt>
    <dgm:pt modelId="{4451DF68-868E-4A34-904E-6B10D9122449}">
      <dgm:prSet phldrT="[Texte]"/>
      <dgm:spPr/>
      <dgm:t>
        <a:bodyPr/>
        <a:lstStyle/>
        <a:p>
          <a:r>
            <a:rPr lang="fr-FR" dirty="0"/>
            <a:t>Prise aléatoire dans l’espace latent -&gt; bruit incohérent</a:t>
          </a:r>
        </a:p>
      </dgm:t>
    </dgm:pt>
    <dgm:pt modelId="{BFDFFC90-61E1-40C9-9B49-F68841D24175}" type="parTrans" cxnId="{4D06F703-3B5C-404E-94A8-FE1E391A9637}">
      <dgm:prSet/>
      <dgm:spPr/>
      <dgm:t>
        <a:bodyPr/>
        <a:lstStyle/>
        <a:p>
          <a:endParaRPr lang="fr-FR"/>
        </a:p>
      </dgm:t>
    </dgm:pt>
    <dgm:pt modelId="{1F3C9D72-6ACD-4B84-9180-705EB9B9F0BB}" type="sibTrans" cxnId="{4D06F703-3B5C-404E-94A8-FE1E391A9637}">
      <dgm:prSet/>
      <dgm:spPr/>
      <dgm:t>
        <a:bodyPr/>
        <a:lstStyle/>
        <a:p>
          <a:endParaRPr lang="fr-FR"/>
        </a:p>
      </dgm:t>
    </dgm:pt>
    <dgm:pt modelId="{940433FA-76A7-40F3-9A16-4FC27FF7AF16}" type="pres">
      <dgm:prSet presAssocID="{49947A77-74BF-422C-BD15-230CD60231EB}" presName="linear" presStyleCnt="0">
        <dgm:presLayoutVars>
          <dgm:dir/>
          <dgm:animLvl val="lvl"/>
          <dgm:resizeHandles val="exact"/>
        </dgm:presLayoutVars>
      </dgm:prSet>
      <dgm:spPr/>
    </dgm:pt>
    <dgm:pt modelId="{CECB6ECF-D0CD-42BD-B0B6-868D49D9B062}" type="pres">
      <dgm:prSet presAssocID="{C9BB0345-09FA-4403-AED4-4059A4B73767}" presName="parentLin" presStyleCnt="0"/>
      <dgm:spPr/>
    </dgm:pt>
    <dgm:pt modelId="{ED14C557-8B28-4ED0-A660-7D1B4CD76C07}" type="pres">
      <dgm:prSet presAssocID="{C9BB0345-09FA-4403-AED4-4059A4B73767}" presName="parentLeftMargin" presStyleLbl="node1" presStyleIdx="0" presStyleCnt="3"/>
      <dgm:spPr/>
    </dgm:pt>
    <dgm:pt modelId="{D2644C24-7BD3-4B98-8485-BE71D5897910}" type="pres">
      <dgm:prSet presAssocID="{C9BB0345-09FA-4403-AED4-4059A4B737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A19C1AB-E8B6-4984-956A-B0F6FFAC308D}" type="pres">
      <dgm:prSet presAssocID="{C9BB0345-09FA-4403-AED4-4059A4B73767}" presName="negativeSpace" presStyleCnt="0"/>
      <dgm:spPr/>
    </dgm:pt>
    <dgm:pt modelId="{9D52C62D-1626-4EFE-BFF2-F56252831305}" type="pres">
      <dgm:prSet presAssocID="{C9BB0345-09FA-4403-AED4-4059A4B73767}" presName="childText" presStyleLbl="conFgAcc1" presStyleIdx="0" presStyleCnt="3">
        <dgm:presLayoutVars>
          <dgm:bulletEnabled val="1"/>
        </dgm:presLayoutVars>
      </dgm:prSet>
      <dgm:spPr/>
    </dgm:pt>
    <dgm:pt modelId="{5F7D25BE-92B4-467E-9E0F-9241488FDE8A}" type="pres">
      <dgm:prSet presAssocID="{60D57B0A-7CA7-4255-A21E-CA9930750865}" presName="spaceBetweenRectangles" presStyleCnt="0"/>
      <dgm:spPr/>
    </dgm:pt>
    <dgm:pt modelId="{84B2C8D4-B972-4723-8C2A-139A284A5150}" type="pres">
      <dgm:prSet presAssocID="{60CC5CB5-0C5A-4258-9219-6884E869AB01}" presName="parentLin" presStyleCnt="0"/>
      <dgm:spPr/>
    </dgm:pt>
    <dgm:pt modelId="{1E414A6A-7A03-481A-BF96-D480B6D37FB1}" type="pres">
      <dgm:prSet presAssocID="{60CC5CB5-0C5A-4258-9219-6884E869AB01}" presName="parentLeftMargin" presStyleLbl="node1" presStyleIdx="0" presStyleCnt="3"/>
      <dgm:spPr/>
    </dgm:pt>
    <dgm:pt modelId="{C67222E1-BFDF-4455-8EFF-91C0A98B45D7}" type="pres">
      <dgm:prSet presAssocID="{60CC5CB5-0C5A-4258-9219-6884E869AB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85FF333-E372-4C88-A195-2AA4A99F462F}" type="pres">
      <dgm:prSet presAssocID="{60CC5CB5-0C5A-4258-9219-6884E869AB01}" presName="negativeSpace" presStyleCnt="0"/>
      <dgm:spPr/>
    </dgm:pt>
    <dgm:pt modelId="{AD04671B-D5CD-4A46-809A-DCA758DFBA7E}" type="pres">
      <dgm:prSet presAssocID="{60CC5CB5-0C5A-4258-9219-6884E869AB01}" presName="childText" presStyleLbl="conFgAcc1" presStyleIdx="1" presStyleCnt="3">
        <dgm:presLayoutVars>
          <dgm:bulletEnabled val="1"/>
        </dgm:presLayoutVars>
      </dgm:prSet>
      <dgm:spPr/>
    </dgm:pt>
    <dgm:pt modelId="{A74770A6-A533-4BCC-ADA2-A5AAC8D17F3D}" type="pres">
      <dgm:prSet presAssocID="{7EC7A627-7724-49A7-8040-1B9F40123A1D}" presName="spaceBetweenRectangles" presStyleCnt="0"/>
      <dgm:spPr/>
    </dgm:pt>
    <dgm:pt modelId="{3F10EF28-E49B-4C59-8233-57D1B9AF066A}" type="pres">
      <dgm:prSet presAssocID="{FDE759DA-7250-4241-BB3D-C0D2F0F51747}" presName="parentLin" presStyleCnt="0"/>
      <dgm:spPr/>
    </dgm:pt>
    <dgm:pt modelId="{05DE3226-91DD-4A64-AD13-E009113084BE}" type="pres">
      <dgm:prSet presAssocID="{FDE759DA-7250-4241-BB3D-C0D2F0F51747}" presName="parentLeftMargin" presStyleLbl="node1" presStyleIdx="1" presStyleCnt="3"/>
      <dgm:spPr/>
    </dgm:pt>
    <dgm:pt modelId="{F7F14230-FEA9-490A-A7AE-79CBC533BCAD}" type="pres">
      <dgm:prSet presAssocID="{FDE759DA-7250-4241-BB3D-C0D2F0F5174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D1B7A2-7395-4663-8C6E-17D45A96CC13}" type="pres">
      <dgm:prSet presAssocID="{FDE759DA-7250-4241-BB3D-C0D2F0F51747}" presName="negativeSpace" presStyleCnt="0"/>
      <dgm:spPr/>
    </dgm:pt>
    <dgm:pt modelId="{50E46284-4E1E-47DA-91F7-82F63E6AD471}" type="pres">
      <dgm:prSet presAssocID="{FDE759DA-7250-4241-BB3D-C0D2F0F5174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4D36502-5D02-44D8-B393-4949D512C765}" srcId="{49947A77-74BF-422C-BD15-230CD60231EB}" destId="{C9BB0345-09FA-4403-AED4-4059A4B73767}" srcOrd="0" destOrd="0" parTransId="{65AA1D99-B25D-45C9-A2C5-46D668051B0E}" sibTransId="{60D57B0A-7CA7-4255-A21E-CA9930750865}"/>
    <dgm:cxn modelId="{4D06F703-3B5C-404E-94A8-FE1E391A9637}" srcId="{60CC5CB5-0C5A-4258-9219-6884E869AB01}" destId="{4451DF68-868E-4A34-904E-6B10D9122449}" srcOrd="0" destOrd="0" parTransId="{BFDFFC90-61E1-40C9-9B49-F68841D24175}" sibTransId="{1F3C9D72-6ACD-4B84-9180-705EB9B9F0BB}"/>
    <dgm:cxn modelId="{F4BA7912-4B8B-46E5-A98B-E3E199AAD1C9}" srcId="{49947A77-74BF-422C-BD15-230CD60231EB}" destId="{60CC5CB5-0C5A-4258-9219-6884E869AB01}" srcOrd="1" destOrd="0" parTransId="{A9292545-A87B-45CF-935F-0F5C7A0BEA9D}" sibTransId="{7EC7A627-7724-49A7-8040-1B9F40123A1D}"/>
    <dgm:cxn modelId="{EFDEB325-D623-45EB-83B0-05920DE664ED}" type="presOf" srcId="{FDE759DA-7250-4241-BB3D-C0D2F0F51747}" destId="{F7F14230-FEA9-490A-A7AE-79CBC533BCAD}" srcOrd="1" destOrd="0" presId="urn:microsoft.com/office/officeart/2005/8/layout/list1"/>
    <dgm:cxn modelId="{C99B9129-40FF-445E-B214-81E74E1CC662}" type="presOf" srcId="{FDE759DA-7250-4241-BB3D-C0D2F0F51747}" destId="{05DE3226-91DD-4A64-AD13-E009113084BE}" srcOrd="0" destOrd="0" presId="urn:microsoft.com/office/officeart/2005/8/layout/list1"/>
    <dgm:cxn modelId="{3ADE4B30-4A61-4CF7-9A33-7E661D9FCDAD}" type="presOf" srcId="{60CC5CB5-0C5A-4258-9219-6884E869AB01}" destId="{C67222E1-BFDF-4455-8EFF-91C0A98B45D7}" srcOrd="1" destOrd="0" presId="urn:microsoft.com/office/officeart/2005/8/layout/list1"/>
    <dgm:cxn modelId="{4487A332-7B23-4484-AF16-46718B8C299F}" type="presOf" srcId="{C9BB0345-09FA-4403-AED4-4059A4B73767}" destId="{D2644C24-7BD3-4B98-8485-BE71D5897910}" srcOrd="1" destOrd="0" presId="urn:microsoft.com/office/officeart/2005/8/layout/list1"/>
    <dgm:cxn modelId="{25006A68-D7FC-41DC-BC5B-ECB3C36BC2D1}" srcId="{49947A77-74BF-422C-BD15-230CD60231EB}" destId="{FDE759DA-7250-4241-BB3D-C0D2F0F51747}" srcOrd="2" destOrd="0" parTransId="{611667A1-9A10-4B1A-A8DF-624C2B9F4078}" sibTransId="{74E61CE5-B0C0-4996-869A-C267C8DE2415}"/>
    <dgm:cxn modelId="{7F6F184D-FA4C-4CEE-91A7-6C2CCA568697}" type="presOf" srcId="{C9BB0345-09FA-4403-AED4-4059A4B73767}" destId="{ED14C557-8B28-4ED0-A660-7D1B4CD76C07}" srcOrd="0" destOrd="0" presId="urn:microsoft.com/office/officeart/2005/8/layout/list1"/>
    <dgm:cxn modelId="{A61C9453-21EC-4808-9869-744B62DCE2F6}" srcId="{C9BB0345-09FA-4403-AED4-4059A4B73767}" destId="{A56DD043-CE3F-4186-AE45-29AF2195EF23}" srcOrd="0" destOrd="0" parTransId="{46C775DE-E5C3-472C-A25D-5D6845B34CDA}" sibTransId="{9782AD24-C794-4158-8C20-A7E0576E917F}"/>
    <dgm:cxn modelId="{EE3E1159-839B-4306-8AF6-3A99FA9997D2}" type="presOf" srcId="{60CC5CB5-0C5A-4258-9219-6884E869AB01}" destId="{1E414A6A-7A03-481A-BF96-D480B6D37FB1}" srcOrd="0" destOrd="0" presId="urn:microsoft.com/office/officeart/2005/8/layout/list1"/>
    <dgm:cxn modelId="{BD22129E-819B-48EE-98A4-B229434F1694}" type="presOf" srcId="{4451DF68-868E-4A34-904E-6B10D9122449}" destId="{AD04671B-D5CD-4A46-809A-DCA758DFBA7E}" srcOrd="0" destOrd="0" presId="urn:microsoft.com/office/officeart/2005/8/layout/list1"/>
    <dgm:cxn modelId="{38FA44BE-E611-4396-833D-9895FBB7344D}" type="presOf" srcId="{49947A77-74BF-422C-BD15-230CD60231EB}" destId="{940433FA-76A7-40F3-9A16-4FC27FF7AF16}" srcOrd="0" destOrd="0" presId="urn:microsoft.com/office/officeart/2005/8/layout/list1"/>
    <dgm:cxn modelId="{EA43EEEC-C0D1-44A3-835A-644A5E1E3296}" type="presOf" srcId="{A56DD043-CE3F-4186-AE45-29AF2195EF23}" destId="{9D52C62D-1626-4EFE-BFF2-F56252831305}" srcOrd="0" destOrd="0" presId="urn:microsoft.com/office/officeart/2005/8/layout/list1"/>
    <dgm:cxn modelId="{E1A903A8-82F7-412C-8D96-4756DCB6B56D}" type="presParOf" srcId="{940433FA-76A7-40F3-9A16-4FC27FF7AF16}" destId="{CECB6ECF-D0CD-42BD-B0B6-868D49D9B062}" srcOrd="0" destOrd="0" presId="urn:microsoft.com/office/officeart/2005/8/layout/list1"/>
    <dgm:cxn modelId="{2D9FDFB9-64EB-4C6B-826A-0AD9E2F87E74}" type="presParOf" srcId="{CECB6ECF-D0CD-42BD-B0B6-868D49D9B062}" destId="{ED14C557-8B28-4ED0-A660-7D1B4CD76C07}" srcOrd="0" destOrd="0" presId="urn:microsoft.com/office/officeart/2005/8/layout/list1"/>
    <dgm:cxn modelId="{93423DDD-B44B-4933-8548-DB80263373DA}" type="presParOf" srcId="{CECB6ECF-D0CD-42BD-B0B6-868D49D9B062}" destId="{D2644C24-7BD3-4B98-8485-BE71D5897910}" srcOrd="1" destOrd="0" presId="urn:microsoft.com/office/officeart/2005/8/layout/list1"/>
    <dgm:cxn modelId="{FD5EDD72-14E4-4F44-98FA-79817D3A5901}" type="presParOf" srcId="{940433FA-76A7-40F3-9A16-4FC27FF7AF16}" destId="{1A19C1AB-E8B6-4984-956A-B0F6FFAC308D}" srcOrd="1" destOrd="0" presId="urn:microsoft.com/office/officeart/2005/8/layout/list1"/>
    <dgm:cxn modelId="{1D1D1240-CBAB-4E82-9E16-3D78E6CBD7AE}" type="presParOf" srcId="{940433FA-76A7-40F3-9A16-4FC27FF7AF16}" destId="{9D52C62D-1626-4EFE-BFF2-F56252831305}" srcOrd="2" destOrd="0" presId="urn:microsoft.com/office/officeart/2005/8/layout/list1"/>
    <dgm:cxn modelId="{CD42B071-59CF-4D2B-BED7-76D9465214FB}" type="presParOf" srcId="{940433FA-76A7-40F3-9A16-4FC27FF7AF16}" destId="{5F7D25BE-92B4-467E-9E0F-9241488FDE8A}" srcOrd="3" destOrd="0" presId="urn:microsoft.com/office/officeart/2005/8/layout/list1"/>
    <dgm:cxn modelId="{230DAE86-E557-42B5-8C37-4960AA66CE9E}" type="presParOf" srcId="{940433FA-76A7-40F3-9A16-4FC27FF7AF16}" destId="{84B2C8D4-B972-4723-8C2A-139A284A5150}" srcOrd="4" destOrd="0" presId="urn:microsoft.com/office/officeart/2005/8/layout/list1"/>
    <dgm:cxn modelId="{3DB65843-E3B7-4D16-AFDD-6DAC08969F74}" type="presParOf" srcId="{84B2C8D4-B972-4723-8C2A-139A284A5150}" destId="{1E414A6A-7A03-481A-BF96-D480B6D37FB1}" srcOrd="0" destOrd="0" presId="urn:microsoft.com/office/officeart/2005/8/layout/list1"/>
    <dgm:cxn modelId="{1FE0B30E-ED5F-4567-B62A-38C4E9F3B3EE}" type="presParOf" srcId="{84B2C8D4-B972-4723-8C2A-139A284A5150}" destId="{C67222E1-BFDF-4455-8EFF-91C0A98B45D7}" srcOrd="1" destOrd="0" presId="urn:microsoft.com/office/officeart/2005/8/layout/list1"/>
    <dgm:cxn modelId="{EB84FE8C-4F03-4B95-BD5B-A9456AF5D38A}" type="presParOf" srcId="{940433FA-76A7-40F3-9A16-4FC27FF7AF16}" destId="{485FF333-E372-4C88-A195-2AA4A99F462F}" srcOrd="5" destOrd="0" presId="urn:microsoft.com/office/officeart/2005/8/layout/list1"/>
    <dgm:cxn modelId="{2143ED6B-74B7-48A3-983F-76542F0B7F0D}" type="presParOf" srcId="{940433FA-76A7-40F3-9A16-4FC27FF7AF16}" destId="{AD04671B-D5CD-4A46-809A-DCA758DFBA7E}" srcOrd="6" destOrd="0" presId="urn:microsoft.com/office/officeart/2005/8/layout/list1"/>
    <dgm:cxn modelId="{1FFD3572-11E9-44A7-9130-3DBC82F25A5C}" type="presParOf" srcId="{940433FA-76A7-40F3-9A16-4FC27FF7AF16}" destId="{A74770A6-A533-4BCC-ADA2-A5AAC8D17F3D}" srcOrd="7" destOrd="0" presId="urn:microsoft.com/office/officeart/2005/8/layout/list1"/>
    <dgm:cxn modelId="{A502985E-F325-45C1-A696-F0906DFD6187}" type="presParOf" srcId="{940433FA-76A7-40F3-9A16-4FC27FF7AF16}" destId="{3F10EF28-E49B-4C59-8233-57D1B9AF066A}" srcOrd="8" destOrd="0" presId="urn:microsoft.com/office/officeart/2005/8/layout/list1"/>
    <dgm:cxn modelId="{9CC9ACF2-763D-42F2-AD8F-38487AA84CDB}" type="presParOf" srcId="{3F10EF28-E49B-4C59-8233-57D1B9AF066A}" destId="{05DE3226-91DD-4A64-AD13-E009113084BE}" srcOrd="0" destOrd="0" presId="urn:microsoft.com/office/officeart/2005/8/layout/list1"/>
    <dgm:cxn modelId="{8F02D3BC-BE54-4519-91FF-29E07C25D5A4}" type="presParOf" srcId="{3F10EF28-E49B-4C59-8233-57D1B9AF066A}" destId="{F7F14230-FEA9-490A-A7AE-79CBC533BCAD}" srcOrd="1" destOrd="0" presId="urn:microsoft.com/office/officeart/2005/8/layout/list1"/>
    <dgm:cxn modelId="{9F16838F-FF41-4B3D-9858-9C936F65A5E2}" type="presParOf" srcId="{940433FA-76A7-40F3-9A16-4FC27FF7AF16}" destId="{16D1B7A2-7395-4663-8C6E-17D45A96CC13}" srcOrd="9" destOrd="0" presId="urn:microsoft.com/office/officeart/2005/8/layout/list1"/>
    <dgm:cxn modelId="{C06326F1-6A2C-42EF-BCD7-3D504D6F6655}" type="presParOf" srcId="{940433FA-76A7-40F3-9A16-4FC27FF7AF16}" destId="{50E46284-4E1E-47DA-91F7-82F63E6AD47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8A9FD-D825-48D6-B554-BA4515CED6AE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41553C04-C06D-462B-9E3B-4B6BFFAC0F9B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Objectif:</a:t>
          </a:r>
        </a:p>
      </dgm:t>
    </dgm:pt>
    <dgm:pt modelId="{5DE60BD7-33EC-40AF-9256-04F5531E82B4}" type="parTrans" cxnId="{3D76B95B-2B26-4013-BCCA-60219CF7317D}">
      <dgm:prSet/>
      <dgm:spPr/>
      <dgm:t>
        <a:bodyPr/>
        <a:lstStyle/>
        <a:p>
          <a:endParaRPr lang="fr-FR"/>
        </a:p>
      </dgm:t>
    </dgm:pt>
    <dgm:pt modelId="{15C59764-0AFD-4C71-99A9-4825AEC89438}" type="sibTrans" cxnId="{3D76B95B-2B26-4013-BCCA-60219CF7317D}">
      <dgm:prSet/>
      <dgm:spPr/>
      <dgm:t>
        <a:bodyPr/>
        <a:lstStyle/>
        <a:p>
          <a:endParaRPr lang="fr-FR"/>
        </a:p>
      </dgm:t>
    </dgm:pt>
    <mc:AlternateContent xmlns:mc="http://schemas.openxmlformats.org/markup-compatibility/2006" xmlns:a14="http://schemas.microsoft.com/office/drawing/2010/main">
      <mc:Choice Requires="a14">
        <dgm:pt modelId="{E88737C7-5C24-4FD7-B366-08F2A28B8BCB}">
          <dgm:prSet phldrT="[Texte]" custT="1"/>
          <dgm:spPr/>
          <dgm:t>
            <a:bodyPr/>
            <a:lstStyle/>
            <a:p>
              <a:r>
                <a:rPr lang="fr-FR" sz="1300" dirty="0">
                  <a:latin typeface="Epilogue" panose="020B0604020202020204" charset="0"/>
                </a:rPr>
                <a:t>Trouver </a:t>
              </a:r>
              <a14:m>
                <m:oMath xmlns:m="http://schemas.openxmlformats.org/officeDocument/2006/math">
                  <m:r>
                    <a:rPr lang="fr-FR" sz="13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oMath>
              </a14:m>
              <a:r>
                <a:rPr lang="fr-FR" sz="1300" dirty="0">
                  <a:latin typeface="Epilogue" panose="020B0604020202020204" charset="0"/>
                </a:rPr>
                <a:t> et </a:t>
              </a:r>
              <a14:m>
                <m:oMath xmlns:m="http://schemas.openxmlformats.org/officeDocument/2006/math">
                  <m:r>
                    <a:rPr lang="fr-FR" sz="13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oMath>
              </a14:m>
              <a:r>
                <a:rPr lang="fr-FR" sz="1300" dirty="0">
                  <a:latin typeface="Epilogue" panose="020B0604020202020204" charset="0"/>
                </a:rPr>
                <a:t> qui maximisent l’ELBO</a:t>
              </a:r>
            </a:p>
          </dgm:t>
        </dgm:pt>
      </mc:Choice>
      <mc:Fallback xmlns="">
        <dgm:pt modelId="{E88737C7-5C24-4FD7-B366-08F2A28B8BCB}">
          <dgm:prSet phldrT="[Texte]" custT="1"/>
          <dgm:spPr/>
          <dgm:t>
            <a:bodyPr/>
            <a:lstStyle/>
            <a:p>
              <a:r>
                <a:rPr lang="fr-FR" sz="1300" dirty="0">
                  <a:latin typeface="Epilogue" panose="020B0604020202020204" charset="0"/>
                </a:rPr>
                <a:t>Trouver </a:t>
              </a:r>
              <a:r>
                <a:rPr lang="fr-FR" sz="13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r>
                <a:rPr lang="fr-FR" sz="1300" dirty="0">
                  <a:latin typeface="Epilogue" panose="020B0604020202020204" charset="0"/>
                </a:rPr>
                <a:t> et </a:t>
              </a:r>
              <a:r>
                <a:rPr lang="fr-FR" sz="13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fr-FR" sz="1300" dirty="0">
                  <a:latin typeface="Epilogue" panose="020B0604020202020204" charset="0"/>
                </a:rPr>
                <a:t> qui maximisent l’ELBO</a:t>
              </a:r>
            </a:p>
          </dgm:t>
        </dgm:pt>
      </mc:Fallback>
    </mc:AlternateContent>
    <dgm:pt modelId="{EADC5DDF-6F42-4EE5-8F69-AB1A6F14FD67}" type="parTrans" cxnId="{97910F56-A9E3-45CB-B85A-99DDACCAB6EF}">
      <dgm:prSet/>
      <dgm:spPr/>
      <dgm:t>
        <a:bodyPr/>
        <a:lstStyle/>
        <a:p>
          <a:endParaRPr lang="fr-FR"/>
        </a:p>
      </dgm:t>
    </dgm:pt>
    <dgm:pt modelId="{9C2D77FD-56D1-40AE-8962-6B3E9D1C9B40}" type="sibTrans" cxnId="{97910F56-A9E3-45CB-B85A-99DDACCAB6EF}">
      <dgm:prSet/>
      <dgm:spPr/>
      <dgm:t>
        <a:bodyPr/>
        <a:lstStyle/>
        <a:p>
          <a:endParaRPr lang="fr-FR"/>
        </a:p>
      </dgm:t>
    </dgm:pt>
    <dgm:pt modelId="{8B975CDA-81E8-4A56-9363-76953C58A005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SGD</a:t>
          </a:r>
        </a:p>
      </dgm:t>
    </dgm:pt>
    <dgm:pt modelId="{D6EA03F6-4A93-4784-AABE-401350F2E1B1}" type="parTrans" cxnId="{D6C43F3B-5C2F-4C0D-A7E7-1E38815E4F75}">
      <dgm:prSet/>
      <dgm:spPr/>
      <dgm:t>
        <a:bodyPr/>
        <a:lstStyle/>
        <a:p>
          <a:endParaRPr lang="fr-FR"/>
        </a:p>
      </dgm:t>
    </dgm:pt>
    <dgm:pt modelId="{B66CFC72-900A-4462-B4F3-BD28ACB2B063}" type="sibTrans" cxnId="{D6C43F3B-5C2F-4C0D-A7E7-1E38815E4F75}">
      <dgm:prSet/>
      <dgm:spPr/>
      <dgm:t>
        <a:bodyPr/>
        <a:lstStyle/>
        <a:p>
          <a:endParaRPr lang="fr-FR"/>
        </a:p>
      </dgm:t>
    </dgm:pt>
    <dgm:pt modelId="{65D3B2A6-B94C-42F6-A6B6-3CF2B314021E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Problème: </a:t>
          </a:r>
          <a:r>
            <a:rPr lang="fr-FR" sz="1300" dirty="0">
              <a:solidFill>
                <a:srgbClr val="C00000"/>
              </a:solidFill>
              <a:latin typeface="Epilogue" panose="020B0604020202020204" charset="0"/>
            </a:rPr>
            <a:t>opération non différentiable</a:t>
          </a:r>
        </a:p>
      </dgm:t>
    </dgm:pt>
    <dgm:pt modelId="{1E206469-69BA-4F04-9503-B9250C9CE329}" type="parTrans" cxnId="{2F8E06AA-8274-4C42-90D5-A5566BDED077}">
      <dgm:prSet/>
      <dgm:spPr/>
      <dgm:t>
        <a:bodyPr/>
        <a:lstStyle/>
        <a:p>
          <a:endParaRPr lang="fr-FR"/>
        </a:p>
      </dgm:t>
    </dgm:pt>
    <dgm:pt modelId="{F37A613A-3C59-43CA-BF6F-F3DF66CEBFE2}" type="sibTrans" cxnId="{2F8E06AA-8274-4C42-90D5-A5566BDED077}">
      <dgm:prSet/>
      <dgm:spPr/>
      <dgm:t>
        <a:bodyPr/>
        <a:lstStyle/>
        <a:p>
          <a:endParaRPr lang="fr-FR"/>
        </a:p>
      </dgm:t>
    </dgm:pt>
    <dgm:pt modelId="{68AEB2AE-2AE7-47C3-B316-CE0BBF7568A5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Echantillonnage de z empêche le passage du gradient à travers q</a:t>
          </a:r>
        </a:p>
      </dgm:t>
    </dgm:pt>
    <dgm:pt modelId="{86920073-7F42-4352-AA33-2C53350C96D3}" type="parTrans" cxnId="{93223575-5F3D-4613-911D-8BDD5A1A7125}">
      <dgm:prSet/>
      <dgm:spPr/>
      <dgm:t>
        <a:bodyPr/>
        <a:lstStyle/>
        <a:p>
          <a:endParaRPr lang="fr-FR"/>
        </a:p>
      </dgm:t>
    </dgm:pt>
    <dgm:pt modelId="{CB2184ED-A083-46C4-97D4-92D2AFDC5DF9}" type="sibTrans" cxnId="{93223575-5F3D-4613-911D-8BDD5A1A7125}">
      <dgm:prSet/>
      <dgm:spPr/>
      <dgm:t>
        <a:bodyPr/>
        <a:lstStyle/>
        <a:p>
          <a:endParaRPr lang="fr-FR"/>
        </a:p>
      </dgm:t>
    </dgm:pt>
    <dgm:pt modelId="{B2E512ED-CB29-431B-935E-7C62C736ADCA}" type="pres">
      <dgm:prSet presAssocID="{3CB8A9FD-D825-48D6-B554-BA4515CED6AE}" presName="Name0" presStyleCnt="0">
        <dgm:presLayoutVars>
          <dgm:dir/>
          <dgm:resizeHandles val="exact"/>
        </dgm:presLayoutVars>
      </dgm:prSet>
      <dgm:spPr/>
    </dgm:pt>
    <dgm:pt modelId="{36F2A7F3-0F69-4957-BC08-0D3E905CC45D}" type="pres">
      <dgm:prSet presAssocID="{41553C04-C06D-462B-9E3B-4B6BFFAC0F9B}" presName="node" presStyleLbl="node1" presStyleIdx="0" presStyleCnt="5">
        <dgm:presLayoutVars>
          <dgm:bulletEnabled val="1"/>
        </dgm:presLayoutVars>
      </dgm:prSet>
      <dgm:spPr/>
    </dgm:pt>
    <dgm:pt modelId="{9411B4E9-2437-4A14-A320-663270ECB2DB}" type="pres">
      <dgm:prSet presAssocID="{15C59764-0AFD-4C71-99A9-4825AEC89438}" presName="sibTrans" presStyleLbl="sibTrans2D1" presStyleIdx="0" presStyleCnt="4"/>
      <dgm:spPr/>
    </dgm:pt>
    <dgm:pt modelId="{9C48E28C-ECE1-4837-840A-80F90A0AE6B7}" type="pres">
      <dgm:prSet presAssocID="{15C59764-0AFD-4C71-99A9-4825AEC89438}" presName="connectorText" presStyleLbl="sibTrans2D1" presStyleIdx="0" presStyleCnt="4"/>
      <dgm:spPr/>
    </dgm:pt>
    <dgm:pt modelId="{2AAE382E-3039-4930-A3F4-2AF9FC0F8170}" type="pres">
      <dgm:prSet presAssocID="{E88737C7-5C24-4FD7-B366-08F2A28B8BCB}" presName="node" presStyleLbl="node1" presStyleIdx="1" presStyleCnt="5">
        <dgm:presLayoutVars>
          <dgm:bulletEnabled val="1"/>
        </dgm:presLayoutVars>
      </dgm:prSet>
      <dgm:spPr/>
    </dgm:pt>
    <dgm:pt modelId="{0589D937-5410-42BE-BCEE-6A0922D2FAC1}" type="pres">
      <dgm:prSet presAssocID="{9C2D77FD-56D1-40AE-8962-6B3E9D1C9B40}" presName="sibTrans" presStyleLbl="sibTrans2D1" presStyleIdx="1" presStyleCnt="4"/>
      <dgm:spPr/>
    </dgm:pt>
    <dgm:pt modelId="{C83C2BDF-D5EF-4934-91C1-379774E76AA8}" type="pres">
      <dgm:prSet presAssocID="{9C2D77FD-56D1-40AE-8962-6B3E9D1C9B40}" presName="connectorText" presStyleLbl="sibTrans2D1" presStyleIdx="1" presStyleCnt="4"/>
      <dgm:spPr/>
    </dgm:pt>
    <dgm:pt modelId="{3A6824CB-636B-4D11-BB85-65E12DCC5EB0}" type="pres">
      <dgm:prSet presAssocID="{8B975CDA-81E8-4A56-9363-76953C58A005}" presName="node" presStyleLbl="node1" presStyleIdx="2" presStyleCnt="5">
        <dgm:presLayoutVars>
          <dgm:bulletEnabled val="1"/>
        </dgm:presLayoutVars>
      </dgm:prSet>
      <dgm:spPr/>
    </dgm:pt>
    <dgm:pt modelId="{A2CA180E-43BE-4E71-9188-6888B1A0E534}" type="pres">
      <dgm:prSet presAssocID="{B66CFC72-900A-4462-B4F3-BD28ACB2B063}" presName="sibTrans" presStyleLbl="sibTrans2D1" presStyleIdx="2" presStyleCnt="4"/>
      <dgm:spPr/>
    </dgm:pt>
    <dgm:pt modelId="{D75A790F-A6F9-406C-8F3B-14C6F923DBAD}" type="pres">
      <dgm:prSet presAssocID="{B66CFC72-900A-4462-B4F3-BD28ACB2B063}" presName="connectorText" presStyleLbl="sibTrans2D1" presStyleIdx="2" presStyleCnt="4"/>
      <dgm:spPr/>
    </dgm:pt>
    <dgm:pt modelId="{3F92183E-1E54-410A-8E53-532CE3D7EE0E}" type="pres">
      <dgm:prSet presAssocID="{65D3B2A6-B94C-42F6-A6B6-3CF2B314021E}" presName="node" presStyleLbl="node1" presStyleIdx="3" presStyleCnt="5">
        <dgm:presLayoutVars>
          <dgm:bulletEnabled val="1"/>
        </dgm:presLayoutVars>
      </dgm:prSet>
      <dgm:spPr/>
    </dgm:pt>
    <dgm:pt modelId="{6C9537D1-BA1A-4341-9F7F-1E968D585A35}" type="pres">
      <dgm:prSet presAssocID="{F37A613A-3C59-43CA-BF6F-F3DF66CEBFE2}" presName="sibTrans" presStyleLbl="sibTrans2D1" presStyleIdx="3" presStyleCnt="4"/>
      <dgm:spPr/>
    </dgm:pt>
    <dgm:pt modelId="{1305B108-EC53-40C1-9671-9827A838033D}" type="pres">
      <dgm:prSet presAssocID="{F37A613A-3C59-43CA-BF6F-F3DF66CEBFE2}" presName="connectorText" presStyleLbl="sibTrans2D1" presStyleIdx="3" presStyleCnt="4"/>
      <dgm:spPr/>
    </dgm:pt>
    <dgm:pt modelId="{D93B0DB7-006E-4BE2-9E46-61158453E362}" type="pres">
      <dgm:prSet presAssocID="{68AEB2AE-2AE7-47C3-B316-CE0BBF7568A5}" presName="node" presStyleLbl="node1" presStyleIdx="4" presStyleCnt="5">
        <dgm:presLayoutVars>
          <dgm:bulletEnabled val="1"/>
        </dgm:presLayoutVars>
      </dgm:prSet>
      <dgm:spPr/>
    </dgm:pt>
  </dgm:ptLst>
  <dgm:cxnLst>
    <dgm:cxn modelId="{E8565604-57CC-4210-9B96-E7F36AA4800C}" type="presOf" srcId="{65D3B2A6-B94C-42F6-A6B6-3CF2B314021E}" destId="{3F92183E-1E54-410A-8E53-532CE3D7EE0E}" srcOrd="0" destOrd="0" presId="urn:microsoft.com/office/officeart/2005/8/layout/process1"/>
    <dgm:cxn modelId="{D99FF820-C6C1-4D3B-ACAB-7BF65F41CE27}" type="presOf" srcId="{9C2D77FD-56D1-40AE-8962-6B3E9D1C9B40}" destId="{C83C2BDF-D5EF-4934-91C1-379774E76AA8}" srcOrd="1" destOrd="0" presId="urn:microsoft.com/office/officeart/2005/8/layout/process1"/>
    <dgm:cxn modelId="{CEE59D22-88C8-4C9C-A995-BE90BCCE24C7}" type="presOf" srcId="{8B975CDA-81E8-4A56-9363-76953C58A005}" destId="{3A6824CB-636B-4D11-BB85-65E12DCC5EB0}" srcOrd="0" destOrd="0" presId="urn:microsoft.com/office/officeart/2005/8/layout/process1"/>
    <dgm:cxn modelId="{46131831-C8A9-4957-851A-C1DC1BF2A66B}" type="presOf" srcId="{B66CFC72-900A-4462-B4F3-BD28ACB2B063}" destId="{D75A790F-A6F9-406C-8F3B-14C6F923DBAD}" srcOrd="1" destOrd="0" presId="urn:microsoft.com/office/officeart/2005/8/layout/process1"/>
    <dgm:cxn modelId="{D6C43F3B-5C2F-4C0D-A7E7-1E38815E4F75}" srcId="{3CB8A9FD-D825-48D6-B554-BA4515CED6AE}" destId="{8B975CDA-81E8-4A56-9363-76953C58A005}" srcOrd="2" destOrd="0" parTransId="{D6EA03F6-4A93-4784-AABE-401350F2E1B1}" sibTransId="{B66CFC72-900A-4462-B4F3-BD28ACB2B063}"/>
    <dgm:cxn modelId="{3D76B95B-2B26-4013-BCCA-60219CF7317D}" srcId="{3CB8A9FD-D825-48D6-B554-BA4515CED6AE}" destId="{41553C04-C06D-462B-9E3B-4B6BFFAC0F9B}" srcOrd="0" destOrd="0" parTransId="{5DE60BD7-33EC-40AF-9256-04F5531E82B4}" sibTransId="{15C59764-0AFD-4C71-99A9-4825AEC89438}"/>
    <dgm:cxn modelId="{4F12B26A-B411-4779-B91B-8BB8314E0F43}" type="presOf" srcId="{41553C04-C06D-462B-9E3B-4B6BFFAC0F9B}" destId="{36F2A7F3-0F69-4957-BC08-0D3E905CC45D}" srcOrd="0" destOrd="0" presId="urn:microsoft.com/office/officeart/2005/8/layout/process1"/>
    <dgm:cxn modelId="{8A6D994F-A3E7-4A3A-962E-2669FFF26E13}" type="presOf" srcId="{9C2D77FD-56D1-40AE-8962-6B3E9D1C9B40}" destId="{0589D937-5410-42BE-BCEE-6A0922D2FAC1}" srcOrd="0" destOrd="0" presId="urn:microsoft.com/office/officeart/2005/8/layout/process1"/>
    <dgm:cxn modelId="{93223575-5F3D-4613-911D-8BDD5A1A7125}" srcId="{3CB8A9FD-D825-48D6-B554-BA4515CED6AE}" destId="{68AEB2AE-2AE7-47C3-B316-CE0BBF7568A5}" srcOrd="4" destOrd="0" parTransId="{86920073-7F42-4352-AA33-2C53350C96D3}" sibTransId="{CB2184ED-A083-46C4-97D4-92D2AFDC5DF9}"/>
    <dgm:cxn modelId="{97910F56-A9E3-45CB-B85A-99DDACCAB6EF}" srcId="{3CB8A9FD-D825-48D6-B554-BA4515CED6AE}" destId="{E88737C7-5C24-4FD7-B366-08F2A28B8BCB}" srcOrd="1" destOrd="0" parTransId="{EADC5DDF-6F42-4EE5-8F69-AB1A6F14FD67}" sibTransId="{9C2D77FD-56D1-40AE-8962-6B3E9D1C9B40}"/>
    <dgm:cxn modelId="{ADA88098-70B6-4F93-9FC5-477876D7F2EE}" type="presOf" srcId="{F37A613A-3C59-43CA-BF6F-F3DF66CEBFE2}" destId="{1305B108-EC53-40C1-9671-9827A838033D}" srcOrd="1" destOrd="0" presId="urn:microsoft.com/office/officeart/2005/8/layout/process1"/>
    <dgm:cxn modelId="{56A1E3A4-0432-4841-BAC1-87BFD5457F02}" type="presOf" srcId="{15C59764-0AFD-4C71-99A9-4825AEC89438}" destId="{9411B4E9-2437-4A14-A320-663270ECB2DB}" srcOrd="0" destOrd="0" presId="urn:microsoft.com/office/officeart/2005/8/layout/process1"/>
    <dgm:cxn modelId="{2F8E06AA-8274-4C42-90D5-A5566BDED077}" srcId="{3CB8A9FD-D825-48D6-B554-BA4515CED6AE}" destId="{65D3B2A6-B94C-42F6-A6B6-3CF2B314021E}" srcOrd="3" destOrd="0" parTransId="{1E206469-69BA-4F04-9503-B9250C9CE329}" sibTransId="{F37A613A-3C59-43CA-BF6F-F3DF66CEBFE2}"/>
    <dgm:cxn modelId="{604ACEB9-F5DF-40CA-98D1-F874F090DB53}" type="presOf" srcId="{68AEB2AE-2AE7-47C3-B316-CE0BBF7568A5}" destId="{D93B0DB7-006E-4BE2-9E46-61158453E362}" srcOrd="0" destOrd="0" presId="urn:microsoft.com/office/officeart/2005/8/layout/process1"/>
    <dgm:cxn modelId="{4AE640C6-7481-4026-9910-C7F19B5BBC3F}" type="presOf" srcId="{3CB8A9FD-D825-48D6-B554-BA4515CED6AE}" destId="{B2E512ED-CB29-431B-935E-7C62C736ADCA}" srcOrd="0" destOrd="0" presId="urn:microsoft.com/office/officeart/2005/8/layout/process1"/>
    <dgm:cxn modelId="{FF41A0C6-2BFA-42A4-9EFC-925F4B911952}" type="presOf" srcId="{E88737C7-5C24-4FD7-B366-08F2A28B8BCB}" destId="{2AAE382E-3039-4930-A3F4-2AF9FC0F8170}" srcOrd="0" destOrd="0" presId="urn:microsoft.com/office/officeart/2005/8/layout/process1"/>
    <dgm:cxn modelId="{94DE5BD6-6A1A-4042-BB1D-29FC12490B30}" type="presOf" srcId="{F37A613A-3C59-43CA-BF6F-F3DF66CEBFE2}" destId="{6C9537D1-BA1A-4341-9F7F-1E968D585A35}" srcOrd="0" destOrd="0" presId="urn:microsoft.com/office/officeart/2005/8/layout/process1"/>
    <dgm:cxn modelId="{6766C1EF-F92B-4210-91A6-8A29A02027E3}" type="presOf" srcId="{B66CFC72-900A-4462-B4F3-BD28ACB2B063}" destId="{A2CA180E-43BE-4E71-9188-6888B1A0E534}" srcOrd="0" destOrd="0" presId="urn:microsoft.com/office/officeart/2005/8/layout/process1"/>
    <dgm:cxn modelId="{673C6CF3-C0C0-41E6-BBBA-3BD31AA2EB60}" type="presOf" srcId="{15C59764-0AFD-4C71-99A9-4825AEC89438}" destId="{9C48E28C-ECE1-4837-840A-80F90A0AE6B7}" srcOrd="1" destOrd="0" presId="urn:microsoft.com/office/officeart/2005/8/layout/process1"/>
    <dgm:cxn modelId="{C13FA9EB-7DEB-4D51-8B05-768AD7C3E604}" type="presParOf" srcId="{B2E512ED-CB29-431B-935E-7C62C736ADCA}" destId="{36F2A7F3-0F69-4957-BC08-0D3E905CC45D}" srcOrd="0" destOrd="0" presId="urn:microsoft.com/office/officeart/2005/8/layout/process1"/>
    <dgm:cxn modelId="{95CF0FFA-25D2-4CF3-A559-E36ABD129937}" type="presParOf" srcId="{B2E512ED-CB29-431B-935E-7C62C736ADCA}" destId="{9411B4E9-2437-4A14-A320-663270ECB2DB}" srcOrd="1" destOrd="0" presId="urn:microsoft.com/office/officeart/2005/8/layout/process1"/>
    <dgm:cxn modelId="{FB8A176B-8B95-4A2F-8C12-D1F220685E4B}" type="presParOf" srcId="{9411B4E9-2437-4A14-A320-663270ECB2DB}" destId="{9C48E28C-ECE1-4837-840A-80F90A0AE6B7}" srcOrd="0" destOrd="0" presId="urn:microsoft.com/office/officeart/2005/8/layout/process1"/>
    <dgm:cxn modelId="{9D10400C-4745-46B2-91A8-33DC2AC3664F}" type="presParOf" srcId="{B2E512ED-CB29-431B-935E-7C62C736ADCA}" destId="{2AAE382E-3039-4930-A3F4-2AF9FC0F8170}" srcOrd="2" destOrd="0" presId="urn:microsoft.com/office/officeart/2005/8/layout/process1"/>
    <dgm:cxn modelId="{D699B4ED-C97B-415D-87B6-73BEAF4A8D5D}" type="presParOf" srcId="{B2E512ED-CB29-431B-935E-7C62C736ADCA}" destId="{0589D937-5410-42BE-BCEE-6A0922D2FAC1}" srcOrd="3" destOrd="0" presId="urn:microsoft.com/office/officeart/2005/8/layout/process1"/>
    <dgm:cxn modelId="{51A296FE-38E6-454F-9FC4-D73945FE5605}" type="presParOf" srcId="{0589D937-5410-42BE-BCEE-6A0922D2FAC1}" destId="{C83C2BDF-D5EF-4934-91C1-379774E76AA8}" srcOrd="0" destOrd="0" presId="urn:microsoft.com/office/officeart/2005/8/layout/process1"/>
    <dgm:cxn modelId="{2572EB2F-7604-44C3-8EC2-999000AB6A7B}" type="presParOf" srcId="{B2E512ED-CB29-431B-935E-7C62C736ADCA}" destId="{3A6824CB-636B-4D11-BB85-65E12DCC5EB0}" srcOrd="4" destOrd="0" presId="urn:microsoft.com/office/officeart/2005/8/layout/process1"/>
    <dgm:cxn modelId="{9FDC3F56-272F-40AE-A650-97C52945B29A}" type="presParOf" srcId="{B2E512ED-CB29-431B-935E-7C62C736ADCA}" destId="{A2CA180E-43BE-4E71-9188-6888B1A0E534}" srcOrd="5" destOrd="0" presId="urn:microsoft.com/office/officeart/2005/8/layout/process1"/>
    <dgm:cxn modelId="{3A32CF09-6E82-433C-A691-454AAA6CA555}" type="presParOf" srcId="{A2CA180E-43BE-4E71-9188-6888B1A0E534}" destId="{D75A790F-A6F9-406C-8F3B-14C6F923DBAD}" srcOrd="0" destOrd="0" presId="urn:microsoft.com/office/officeart/2005/8/layout/process1"/>
    <dgm:cxn modelId="{BB936DDD-7039-439B-A657-BC21FC26960E}" type="presParOf" srcId="{B2E512ED-CB29-431B-935E-7C62C736ADCA}" destId="{3F92183E-1E54-410A-8E53-532CE3D7EE0E}" srcOrd="6" destOrd="0" presId="urn:microsoft.com/office/officeart/2005/8/layout/process1"/>
    <dgm:cxn modelId="{1DA6C1BC-4117-4752-8A7B-D1A8ADEF777B}" type="presParOf" srcId="{B2E512ED-CB29-431B-935E-7C62C736ADCA}" destId="{6C9537D1-BA1A-4341-9F7F-1E968D585A35}" srcOrd="7" destOrd="0" presId="urn:microsoft.com/office/officeart/2005/8/layout/process1"/>
    <dgm:cxn modelId="{3CF0DDA9-D550-47A4-98CD-6A22BFDF8AF4}" type="presParOf" srcId="{6C9537D1-BA1A-4341-9F7F-1E968D585A35}" destId="{1305B108-EC53-40C1-9671-9827A838033D}" srcOrd="0" destOrd="0" presId="urn:microsoft.com/office/officeart/2005/8/layout/process1"/>
    <dgm:cxn modelId="{FCA454B7-1FF2-40B9-93A3-FF91C87FCCA9}" type="presParOf" srcId="{B2E512ED-CB29-431B-935E-7C62C736ADCA}" destId="{D93B0DB7-006E-4BE2-9E46-61158453E36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8A9FD-D825-48D6-B554-BA4515CED6AE}" type="doc">
      <dgm:prSet loTypeId="urn:microsoft.com/office/officeart/2005/8/layout/process1" loCatId="process" qsTypeId="urn:microsoft.com/office/officeart/2005/8/quickstyle/simple1" qsCatId="simple" csTypeId="urn:microsoft.com/office/officeart/2005/8/colors/accent1_1" csCatId="accent1" phldr="1"/>
      <dgm:spPr/>
    </dgm:pt>
    <dgm:pt modelId="{41553C04-C06D-462B-9E3B-4B6BFFAC0F9B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Objectif:</a:t>
          </a:r>
        </a:p>
      </dgm:t>
    </dgm:pt>
    <dgm:pt modelId="{5DE60BD7-33EC-40AF-9256-04F5531E82B4}" type="parTrans" cxnId="{3D76B95B-2B26-4013-BCCA-60219CF7317D}">
      <dgm:prSet/>
      <dgm:spPr/>
      <dgm:t>
        <a:bodyPr/>
        <a:lstStyle/>
        <a:p>
          <a:endParaRPr lang="fr-FR"/>
        </a:p>
      </dgm:t>
    </dgm:pt>
    <dgm:pt modelId="{15C59764-0AFD-4C71-99A9-4825AEC89438}" type="sibTrans" cxnId="{3D76B95B-2B26-4013-BCCA-60219CF7317D}">
      <dgm:prSet/>
      <dgm:spPr/>
      <dgm:t>
        <a:bodyPr/>
        <a:lstStyle/>
        <a:p>
          <a:endParaRPr lang="fr-FR"/>
        </a:p>
      </dgm:t>
    </dgm:pt>
    <dgm:pt modelId="{E88737C7-5C24-4FD7-B366-08F2A28B8BCB}">
      <dgm:prSet phldrT="[Texte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EADC5DDF-6F42-4EE5-8F69-AB1A6F14FD67}" type="parTrans" cxnId="{97910F56-A9E3-45CB-B85A-99DDACCAB6EF}">
      <dgm:prSet/>
      <dgm:spPr/>
      <dgm:t>
        <a:bodyPr/>
        <a:lstStyle/>
        <a:p>
          <a:endParaRPr lang="fr-FR"/>
        </a:p>
      </dgm:t>
    </dgm:pt>
    <dgm:pt modelId="{9C2D77FD-56D1-40AE-8962-6B3E9D1C9B40}" type="sibTrans" cxnId="{97910F56-A9E3-45CB-B85A-99DDACCAB6EF}">
      <dgm:prSet/>
      <dgm:spPr/>
      <dgm:t>
        <a:bodyPr/>
        <a:lstStyle/>
        <a:p>
          <a:endParaRPr lang="fr-FR"/>
        </a:p>
      </dgm:t>
    </dgm:pt>
    <dgm:pt modelId="{8B975CDA-81E8-4A56-9363-76953C58A005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SGD</a:t>
          </a:r>
        </a:p>
      </dgm:t>
    </dgm:pt>
    <dgm:pt modelId="{D6EA03F6-4A93-4784-AABE-401350F2E1B1}" type="parTrans" cxnId="{D6C43F3B-5C2F-4C0D-A7E7-1E38815E4F75}">
      <dgm:prSet/>
      <dgm:spPr/>
      <dgm:t>
        <a:bodyPr/>
        <a:lstStyle/>
        <a:p>
          <a:endParaRPr lang="fr-FR"/>
        </a:p>
      </dgm:t>
    </dgm:pt>
    <dgm:pt modelId="{B66CFC72-900A-4462-B4F3-BD28ACB2B063}" type="sibTrans" cxnId="{D6C43F3B-5C2F-4C0D-A7E7-1E38815E4F75}">
      <dgm:prSet/>
      <dgm:spPr/>
      <dgm:t>
        <a:bodyPr/>
        <a:lstStyle/>
        <a:p>
          <a:endParaRPr lang="fr-FR"/>
        </a:p>
      </dgm:t>
    </dgm:pt>
    <dgm:pt modelId="{65D3B2A6-B94C-42F6-A6B6-3CF2B314021E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Problème: </a:t>
          </a:r>
          <a:r>
            <a:rPr lang="fr-FR" sz="1300" dirty="0">
              <a:solidFill>
                <a:srgbClr val="C00000"/>
              </a:solidFill>
              <a:latin typeface="Epilogue" panose="020B0604020202020204" charset="0"/>
            </a:rPr>
            <a:t>opération non différentiable</a:t>
          </a:r>
        </a:p>
      </dgm:t>
    </dgm:pt>
    <dgm:pt modelId="{1E206469-69BA-4F04-9503-B9250C9CE329}" type="parTrans" cxnId="{2F8E06AA-8274-4C42-90D5-A5566BDED077}">
      <dgm:prSet/>
      <dgm:spPr/>
      <dgm:t>
        <a:bodyPr/>
        <a:lstStyle/>
        <a:p>
          <a:endParaRPr lang="fr-FR"/>
        </a:p>
      </dgm:t>
    </dgm:pt>
    <dgm:pt modelId="{F37A613A-3C59-43CA-BF6F-F3DF66CEBFE2}" type="sibTrans" cxnId="{2F8E06AA-8274-4C42-90D5-A5566BDED077}">
      <dgm:prSet/>
      <dgm:spPr/>
      <dgm:t>
        <a:bodyPr/>
        <a:lstStyle/>
        <a:p>
          <a:endParaRPr lang="fr-FR"/>
        </a:p>
      </dgm:t>
    </dgm:pt>
    <dgm:pt modelId="{68AEB2AE-2AE7-47C3-B316-CE0BBF7568A5}">
      <dgm:prSet phldrT="[Texte]" custT="1"/>
      <dgm:spPr/>
      <dgm:t>
        <a:bodyPr/>
        <a:lstStyle/>
        <a:p>
          <a:r>
            <a:rPr lang="fr-FR" sz="1300" dirty="0">
              <a:latin typeface="Epilogue" panose="020B0604020202020204" charset="0"/>
            </a:rPr>
            <a:t>Echantillonnage de z empêche le passage du gradient à travers q</a:t>
          </a:r>
        </a:p>
      </dgm:t>
    </dgm:pt>
    <dgm:pt modelId="{86920073-7F42-4352-AA33-2C53350C96D3}" type="parTrans" cxnId="{93223575-5F3D-4613-911D-8BDD5A1A7125}">
      <dgm:prSet/>
      <dgm:spPr/>
      <dgm:t>
        <a:bodyPr/>
        <a:lstStyle/>
        <a:p>
          <a:endParaRPr lang="fr-FR"/>
        </a:p>
      </dgm:t>
    </dgm:pt>
    <dgm:pt modelId="{CB2184ED-A083-46C4-97D4-92D2AFDC5DF9}" type="sibTrans" cxnId="{93223575-5F3D-4613-911D-8BDD5A1A7125}">
      <dgm:prSet/>
      <dgm:spPr/>
      <dgm:t>
        <a:bodyPr/>
        <a:lstStyle/>
        <a:p>
          <a:endParaRPr lang="fr-FR"/>
        </a:p>
      </dgm:t>
    </dgm:pt>
    <dgm:pt modelId="{B2E512ED-CB29-431B-935E-7C62C736ADCA}" type="pres">
      <dgm:prSet presAssocID="{3CB8A9FD-D825-48D6-B554-BA4515CED6AE}" presName="Name0" presStyleCnt="0">
        <dgm:presLayoutVars>
          <dgm:dir/>
          <dgm:resizeHandles val="exact"/>
        </dgm:presLayoutVars>
      </dgm:prSet>
      <dgm:spPr/>
    </dgm:pt>
    <dgm:pt modelId="{36F2A7F3-0F69-4957-BC08-0D3E905CC45D}" type="pres">
      <dgm:prSet presAssocID="{41553C04-C06D-462B-9E3B-4B6BFFAC0F9B}" presName="node" presStyleLbl="node1" presStyleIdx="0" presStyleCnt="5">
        <dgm:presLayoutVars>
          <dgm:bulletEnabled val="1"/>
        </dgm:presLayoutVars>
      </dgm:prSet>
      <dgm:spPr/>
    </dgm:pt>
    <dgm:pt modelId="{9411B4E9-2437-4A14-A320-663270ECB2DB}" type="pres">
      <dgm:prSet presAssocID="{15C59764-0AFD-4C71-99A9-4825AEC89438}" presName="sibTrans" presStyleLbl="sibTrans2D1" presStyleIdx="0" presStyleCnt="4"/>
      <dgm:spPr/>
    </dgm:pt>
    <dgm:pt modelId="{9C48E28C-ECE1-4837-840A-80F90A0AE6B7}" type="pres">
      <dgm:prSet presAssocID="{15C59764-0AFD-4C71-99A9-4825AEC89438}" presName="connectorText" presStyleLbl="sibTrans2D1" presStyleIdx="0" presStyleCnt="4"/>
      <dgm:spPr/>
    </dgm:pt>
    <dgm:pt modelId="{2AAE382E-3039-4930-A3F4-2AF9FC0F8170}" type="pres">
      <dgm:prSet presAssocID="{E88737C7-5C24-4FD7-B366-08F2A28B8BCB}" presName="node" presStyleLbl="node1" presStyleIdx="1" presStyleCnt="5">
        <dgm:presLayoutVars>
          <dgm:bulletEnabled val="1"/>
        </dgm:presLayoutVars>
      </dgm:prSet>
      <dgm:spPr/>
    </dgm:pt>
    <dgm:pt modelId="{0589D937-5410-42BE-BCEE-6A0922D2FAC1}" type="pres">
      <dgm:prSet presAssocID="{9C2D77FD-56D1-40AE-8962-6B3E9D1C9B40}" presName="sibTrans" presStyleLbl="sibTrans2D1" presStyleIdx="1" presStyleCnt="4"/>
      <dgm:spPr/>
    </dgm:pt>
    <dgm:pt modelId="{C83C2BDF-D5EF-4934-91C1-379774E76AA8}" type="pres">
      <dgm:prSet presAssocID="{9C2D77FD-56D1-40AE-8962-6B3E9D1C9B40}" presName="connectorText" presStyleLbl="sibTrans2D1" presStyleIdx="1" presStyleCnt="4"/>
      <dgm:spPr/>
    </dgm:pt>
    <dgm:pt modelId="{3A6824CB-636B-4D11-BB85-65E12DCC5EB0}" type="pres">
      <dgm:prSet presAssocID="{8B975CDA-81E8-4A56-9363-76953C58A005}" presName="node" presStyleLbl="node1" presStyleIdx="2" presStyleCnt="5">
        <dgm:presLayoutVars>
          <dgm:bulletEnabled val="1"/>
        </dgm:presLayoutVars>
      </dgm:prSet>
      <dgm:spPr/>
    </dgm:pt>
    <dgm:pt modelId="{A2CA180E-43BE-4E71-9188-6888B1A0E534}" type="pres">
      <dgm:prSet presAssocID="{B66CFC72-900A-4462-B4F3-BD28ACB2B063}" presName="sibTrans" presStyleLbl="sibTrans2D1" presStyleIdx="2" presStyleCnt="4"/>
      <dgm:spPr/>
    </dgm:pt>
    <dgm:pt modelId="{D75A790F-A6F9-406C-8F3B-14C6F923DBAD}" type="pres">
      <dgm:prSet presAssocID="{B66CFC72-900A-4462-B4F3-BD28ACB2B063}" presName="connectorText" presStyleLbl="sibTrans2D1" presStyleIdx="2" presStyleCnt="4"/>
      <dgm:spPr/>
    </dgm:pt>
    <dgm:pt modelId="{3F92183E-1E54-410A-8E53-532CE3D7EE0E}" type="pres">
      <dgm:prSet presAssocID="{65D3B2A6-B94C-42F6-A6B6-3CF2B314021E}" presName="node" presStyleLbl="node1" presStyleIdx="3" presStyleCnt="5">
        <dgm:presLayoutVars>
          <dgm:bulletEnabled val="1"/>
        </dgm:presLayoutVars>
      </dgm:prSet>
      <dgm:spPr/>
    </dgm:pt>
    <dgm:pt modelId="{6C9537D1-BA1A-4341-9F7F-1E968D585A35}" type="pres">
      <dgm:prSet presAssocID="{F37A613A-3C59-43CA-BF6F-F3DF66CEBFE2}" presName="sibTrans" presStyleLbl="sibTrans2D1" presStyleIdx="3" presStyleCnt="4"/>
      <dgm:spPr/>
    </dgm:pt>
    <dgm:pt modelId="{1305B108-EC53-40C1-9671-9827A838033D}" type="pres">
      <dgm:prSet presAssocID="{F37A613A-3C59-43CA-BF6F-F3DF66CEBFE2}" presName="connectorText" presStyleLbl="sibTrans2D1" presStyleIdx="3" presStyleCnt="4"/>
      <dgm:spPr/>
    </dgm:pt>
    <dgm:pt modelId="{D93B0DB7-006E-4BE2-9E46-61158453E362}" type="pres">
      <dgm:prSet presAssocID="{68AEB2AE-2AE7-47C3-B316-CE0BBF7568A5}" presName="node" presStyleLbl="node1" presStyleIdx="4" presStyleCnt="5">
        <dgm:presLayoutVars>
          <dgm:bulletEnabled val="1"/>
        </dgm:presLayoutVars>
      </dgm:prSet>
      <dgm:spPr/>
    </dgm:pt>
  </dgm:ptLst>
  <dgm:cxnLst>
    <dgm:cxn modelId="{E8565604-57CC-4210-9B96-E7F36AA4800C}" type="presOf" srcId="{65D3B2A6-B94C-42F6-A6B6-3CF2B314021E}" destId="{3F92183E-1E54-410A-8E53-532CE3D7EE0E}" srcOrd="0" destOrd="0" presId="urn:microsoft.com/office/officeart/2005/8/layout/process1"/>
    <dgm:cxn modelId="{D99FF820-C6C1-4D3B-ACAB-7BF65F41CE27}" type="presOf" srcId="{9C2D77FD-56D1-40AE-8962-6B3E9D1C9B40}" destId="{C83C2BDF-D5EF-4934-91C1-379774E76AA8}" srcOrd="1" destOrd="0" presId="urn:microsoft.com/office/officeart/2005/8/layout/process1"/>
    <dgm:cxn modelId="{CEE59D22-88C8-4C9C-A995-BE90BCCE24C7}" type="presOf" srcId="{8B975CDA-81E8-4A56-9363-76953C58A005}" destId="{3A6824CB-636B-4D11-BB85-65E12DCC5EB0}" srcOrd="0" destOrd="0" presId="urn:microsoft.com/office/officeart/2005/8/layout/process1"/>
    <dgm:cxn modelId="{46131831-C8A9-4957-851A-C1DC1BF2A66B}" type="presOf" srcId="{B66CFC72-900A-4462-B4F3-BD28ACB2B063}" destId="{D75A790F-A6F9-406C-8F3B-14C6F923DBAD}" srcOrd="1" destOrd="0" presId="urn:microsoft.com/office/officeart/2005/8/layout/process1"/>
    <dgm:cxn modelId="{D6C43F3B-5C2F-4C0D-A7E7-1E38815E4F75}" srcId="{3CB8A9FD-D825-48D6-B554-BA4515CED6AE}" destId="{8B975CDA-81E8-4A56-9363-76953C58A005}" srcOrd="2" destOrd="0" parTransId="{D6EA03F6-4A93-4784-AABE-401350F2E1B1}" sibTransId="{B66CFC72-900A-4462-B4F3-BD28ACB2B063}"/>
    <dgm:cxn modelId="{3D76B95B-2B26-4013-BCCA-60219CF7317D}" srcId="{3CB8A9FD-D825-48D6-B554-BA4515CED6AE}" destId="{41553C04-C06D-462B-9E3B-4B6BFFAC0F9B}" srcOrd="0" destOrd="0" parTransId="{5DE60BD7-33EC-40AF-9256-04F5531E82B4}" sibTransId="{15C59764-0AFD-4C71-99A9-4825AEC89438}"/>
    <dgm:cxn modelId="{4F12B26A-B411-4779-B91B-8BB8314E0F43}" type="presOf" srcId="{41553C04-C06D-462B-9E3B-4B6BFFAC0F9B}" destId="{36F2A7F3-0F69-4957-BC08-0D3E905CC45D}" srcOrd="0" destOrd="0" presId="urn:microsoft.com/office/officeart/2005/8/layout/process1"/>
    <dgm:cxn modelId="{8A6D994F-A3E7-4A3A-962E-2669FFF26E13}" type="presOf" srcId="{9C2D77FD-56D1-40AE-8962-6B3E9D1C9B40}" destId="{0589D937-5410-42BE-BCEE-6A0922D2FAC1}" srcOrd="0" destOrd="0" presId="urn:microsoft.com/office/officeart/2005/8/layout/process1"/>
    <dgm:cxn modelId="{93223575-5F3D-4613-911D-8BDD5A1A7125}" srcId="{3CB8A9FD-D825-48D6-B554-BA4515CED6AE}" destId="{68AEB2AE-2AE7-47C3-B316-CE0BBF7568A5}" srcOrd="4" destOrd="0" parTransId="{86920073-7F42-4352-AA33-2C53350C96D3}" sibTransId="{CB2184ED-A083-46C4-97D4-92D2AFDC5DF9}"/>
    <dgm:cxn modelId="{97910F56-A9E3-45CB-B85A-99DDACCAB6EF}" srcId="{3CB8A9FD-D825-48D6-B554-BA4515CED6AE}" destId="{E88737C7-5C24-4FD7-B366-08F2A28B8BCB}" srcOrd="1" destOrd="0" parTransId="{EADC5DDF-6F42-4EE5-8F69-AB1A6F14FD67}" sibTransId="{9C2D77FD-56D1-40AE-8962-6B3E9D1C9B40}"/>
    <dgm:cxn modelId="{ADA88098-70B6-4F93-9FC5-477876D7F2EE}" type="presOf" srcId="{F37A613A-3C59-43CA-BF6F-F3DF66CEBFE2}" destId="{1305B108-EC53-40C1-9671-9827A838033D}" srcOrd="1" destOrd="0" presId="urn:microsoft.com/office/officeart/2005/8/layout/process1"/>
    <dgm:cxn modelId="{56A1E3A4-0432-4841-BAC1-87BFD5457F02}" type="presOf" srcId="{15C59764-0AFD-4C71-99A9-4825AEC89438}" destId="{9411B4E9-2437-4A14-A320-663270ECB2DB}" srcOrd="0" destOrd="0" presId="urn:microsoft.com/office/officeart/2005/8/layout/process1"/>
    <dgm:cxn modelId="{2F8E06AA-8274-4C42-90D5-A5566BDED077}" srcId="{3CB8A9FD-D825-48D6-B554-BA4515CED6AE}" destId="{65D3B2A6-B94C-42F6-A6B6-3CF2B314021E}" srcOrd="3" destOrd="0" parTransId="{1E206469-69BA-4F04-9503-B9250C9CE329}" sibTransId="{F37A613A-3C59-43CA-BF6F-F3DF66CEBFE2}"/>
    <dgm:cxn modelId="{604ACEB9-F5DF-40CA-98D1-F874F090DB53}" type="presOf" srcId="{68AEB2AE-2AE7-47C3-B316-CE0BBF7568A5}" destId="{D93B0DB7-006E-4BE2-9E46-61158453E362}" srcOrd="0" destOrd="0" presId="urn:microsoft.com/office/officeart/2005/8/layout/process1"/>
    <dgm:cxn modelId="{4AE640C6-7481-4026-9910-C7F19B5BBC3F}" type="presOf" srcId="{3CB8A9FD-D825-48D6-B554-BA4515CED6AE}" destId="{B2E512ED-CB29-431B-935E-7C62C736ADCA}" srcOrd="0" destOrd="0" presId="urn:microsoft.com/office/officeart/2005/8/layout/process1"/>
    <dgm:cxn modelId="{FF41A0C6-2BFA-42A4-9EFC-925F4B911952}" type="presOf" srcId="{E88737C7-5C24-4FD7-B366-08F2A28B8BCB}" destId="{2AAE382E-3039-4930-A3F4-2AF9FC0F8170}" srcOrd="0" destOrd="0" presId="urn:microsoft.com/office/officeart/2005/8/layout/process1"/>
    <dgm:cxn modelId="{94DE5BD6-6A1A-4042-BB1D-29FC12490B30}" type="presOf" srcId="{F37A613A-3C59-43CA-BF6F-F3DF66CEBFE2}" destId="{6C9537D1-BA1A-4341-9F7F-1E968D585A35}" srcOrd="0" destOrd="0" presId="urn:microsoft.com/office/officeart/2005/8/layout/process1"/>
    <dgm:cxn modelId="{6766C1EF-F92B-4210-91A6-8A29A02027E3}" type="presOf" srcId="{B66CFC72-900A-4462-B4F3-BD28ACB2B063}" destId="{A2CA180E-43BE-4E71-9188-6888B1A0E534}" srcOrd="0" destOrd="0" presId="urn:microsoft.com/office/officeart/2005/8/layout/process1"/>
    <dgm:cxn modelId="{673C6CF3-C0C0-41E6-BBBA-3BD31AA2EB60}" type="presOf" srcId="{15C59764-0AFD-4C71-99A9-4825AEC89438}" destId="{9C48E28C-ECE1-4837-840A-80F90A0AE6B7}" srcOrd="1" destOrd="0" presId="urn:microsoft.com/office/officeart/2005/8/layout/process1"/>
    <dgm:cxn modelId="{C13FA9EB-7DEB-4D51-8B05-768AD7C3E604}" type="presParOf" srcId="{B2E512ED-CB29-431B-935E-7C62C736ADCA}" destId="{36F2A7F3-0F69-4957-BC08-0D3E905CC45D}" srcOrd="0" destOrd="0" presId="urn:microsoft.com/office/officeart/2005/8/layout/process1"/>
    <dgm:cxn modelId="{95CF0FFA-25D2-4CF3-A559-E36ABD129937}" type="presParOf" srcId="{B2E512ED-CB29-431B-935E-7C62C736ADCA}" destId="{9411B4E9-2437-4A14-A320-663270ECB2DB}" srcOrd="1" destOrd="0" presId="urn:microsoft.com/office/officeart/2005/8/layout/process1"/>
    <dgm:cxn modelId="{FB8A176B-8B95-4A2F-8C12-D1F220685E4B}" type="presParOf" srcId="{9411B4E9-2437-4A14-A320-663270ECB2DB}" destId="{9C48E28C-ECE1-4837-840A-80F90A0AE6B7}" srcOrd="0" destOrd="0" presId="urn:microsoft.com/office/officeart/2005/8/layout/process1"/>
    <dgm:cxn modelId="{9D10400C-4745-46B2-91A8-33DC2AC3664F}" type="presParOf" srcId="{B2E512ED-CB29-431B-935E-7C62C736ADCA}" destId="{2AAE382E-3039-4930-A3F4-2AF9FC0F8170}" srcOrd="2" destOrd="0" presId="urn:microsoft.com/office/officeart/2005/8/layout/process1"/>
    <dgm:cxn modelId="{D699B4ED-C97B-415D-87B6-73BEAF4A8D5D}" type="presParOf" srcId="{B2E512ED-CB29-431B-935E-7C62C736ADCA}" destId="{0589D937-5410-42BE-BCEE-6A0922D2FAC1}" srcOrd="3" destOrd="0" presId="urn:microsoft.com/office/officeart/2005/8/layout/process1"/>
    <dgm:cxn modelId="{51A296FE-38E6-454F-9FC4-D73945FE5605}" type="presParOf" srcId="{0589D937-5410-42BE-BCEE-6A0922D2FAC1}" destId="{C83C2BDF-D5EF-4934-91C1-379774E76AA8}" srcOrd="0" destOrd="0" presId="urn:microsoft.com/office/officeart/2005/8/layout/process1"/>
    <dgm:cxn modelId="{2572EB2F-7604-44C3-8EC2-999000AB6A7B}" type="presParOf" srcId="{B2E512ED-CB29-431B-935E-7C62C736ADCA}" destId="{3A6824CB-636B-4D11-BB85-65E12DCC5EB0}" srcOrd="4" destOrd="0" presId="urn:microsoft.com/office/officeart/2005/8/layout/process1"/>
    <dgm:cxn modelId="{9FDC3F56-272F-40AE-A650-97C52945B29A}" type="presParOf" srcId="{B2E512ED-CB29-431B-935E-7C62C736ADCA}" destId="{A2CA180E-43BE-4E71-9188-6888B1A0E534}" srcOrd="5" destOrd="0" presId="urn:microsoft.com/office/officeart/2005/8/layout/process1"/>
    <dgm:cxn modelId="{3A32CF09-6E82-433C-A691-454AAA6CA555}" type="presParOf" srcId="{A2CA180E-43BE-4E71-9188-6888B1A0E534}" destId="{D75A790F-A6F9-406C-8F3B-14C6F923DBAD}" srcOrd="0" destOrd="0" presId="urn:microsoft.com/office/officeart/2005/8/layout/process1"/>
    <dgm:cxn modelId="{BB936DDD-7039-439B-A657-BC21FC26960E}" type="presParOf" srcId="{B2E512ED-CB29-431B-935E-7C62C736ADCA}" destId="{3F92183E-1E54-410A-8E53-532CE3D7EE0E}" srcOrd="6" destOrd="0" presId="urn:microsoft.com/office/officeart/2005/8/layout/process1"/>
    <dgm:cxn modelId="{1DA6C1BC-4117-4752-8A7B-D1A8ADEF777B}" type="presParOf" srcId="{B2E512ED-CB29-431B-935E-7C62C736ADCA}" destId="{6C9537D1-BA1A-4341-9F7F-1E968D585A35}" srcOrd="7" destOrd="0" presId="urn:microsoft.com/office/officeart/2005/8/layout/process1"/>
    <dgm:cxn modelId="{3CF0DDA9-D550-47A4-98CD-6A22BFDF8AF4}" type="presParOf" srcId="{6C9537D1-BA1A-4341-9F7F-1E968D585A35}" destId="{1305B108-EC53-40C1-9671-9827A838033D}" srcOrd="0" destOrd="0" presId="urn:microsoft.com/office/officeart/2005/8/layout/process1"/>
    <dgm:cxn modelId="{FCA454B7-1FF2-40B9-93A3-FF91C87FCCA9}" type="presParOf" srcId="{B2E512ED-CB29-431B-935E-7C62C736ADCA}" destId="{D93B0DB7-006E-4BE2-9E46-61158453E36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2C62D-1626-4EFE-BFF2-F56252831305}">
      <dsp:nvSpPr>
        <dsp:cNvPr id="0" name=""/>
        <dsp:cNvSpPr/>
      </dsp:nvSpPr>
      <dsp:spPr>
        <a:xfrm>
          <a:off x="0" y="370862"/>
          <a:ext cx="7704000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916" tIns="416560" rIns="5979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Données similaires possiblement éloignées dans l’espace latent</a:t>
          </a:r>
        </a:p>
      </dsp:txBody>
      <dsp:txXfrm>
        <a:off x="0" y="370862"/>
        <a:ext cx="7704000" cy="1102500"/>
      </dsp:txXfrm>
    </dsp:sp>
    <dsp:sp modelId="{D2644C24-7BD3-4B98-8485-BE71D5897910}">
      <dsp:nvSpPr>
        <dsp:cNvPr id="0" name=""/>
        <dsp:cNvSpPr/>
      </dsp:nvSpPr>
      <dsp:spPr>
        <a:xfrm>
          <a:off x="385200" y="75662"/>
          <a:ext cx="5392800" cy="5904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5" tIns="0" rIns="203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Espace latent non structuré</a:t>
          </a:r>
        </a:p>
      </dsp:txBody>
      <dsp:txXfrm>
        <a:off x="414021" y="104483"/>
        <a:ext cx="5335158" cy="532758"/>
      </dsp:txXfrm>
    </dsp:sp>
    <dsp:sp modelId="{AD04671B-D5CD-4A46-809A-DCA758DFBA7E}">
      <dsp:nvSpPr>
        <dsp:cNvPr id="0" name=""/>
        <dsp:cNvSpPr/>
      </dsp:nvSpPr>
      <dsp:spPr>
        <a:xfrm>
          <a:off x="0" y="1876563"/>
          <a:ext cx="7704000" cy="834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333304"/>
              <a:satOff val="-17277"/>
              <a:lumOff val="168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7916" tIns="416560" rIns="59791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Prise aléatoire dans l’espace latent -&gt; bruit incohérent</a:t>
          </a:r>
        </a:p>
      </dsp:txBody>
      <dsp:txXfrm>
        <a:off x="0" y="1876563"/>
        <a:ext cx="7704000" cy="834750"/>
      </dsp:txXfrm>
    </dsp:sp>
    <dsp:sp modelId="{C67222E1-BFDF-4455-8EFF-91C0A98B45D7}">
      <dsp:nvSpPr>
        <dsp:cNvPr id="0" name=""/>
        <dsp:cNvSpPr/>
      </dsp:nvSpPr>
      <dsp:spPr>
        <a:xfrm>
          <a:off x="385200" y="1581363"/>
          <a:ext cx="5392800" cy="590400"/>
        </a:xfrm>
        <a:prstGeom prst="roundRect">
          <a:avLst/>
        </a:prstGeom>
        <a:solidFill>
          <a:schemeClr val="accent1">
            <a:shade val="80000"/>
            <a:hueOff val="333304"/>
            <a:satOff val="-17277"/>
            <a:lumOff val="168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5" tIns="0" rIns="203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Difficulté de générer des données réalistes</a:t>
          </a:r>
        </a:p>
      </dsp:txBody>
      <dsp:txXfrm>
        <a:off x="414021" y="1610184"/>
        <a:ext cx="5335158" cy="532758"/>
      </dsp:txXfrm>
    </dsp:sp>
    <dsp:sp modelId="{50E46284-4E1E-47DA-91F7-82F63E6AD471}">
      <dsp:nvSpPr>
        <dsp:cNvPr id="0" name=""/>
        <dsp:cNvSpPr/>
      </dsp:nvSpPr>
      <dsp:spPr>
        <a:xfrm>
          <a:off x="0" y="3114513"/>
          <a:ext cx="77040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666608"/>
              <a:satOff val="-34554"/>
              <a:lumOff val="336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14230-FEA9-490A-A7AE-79CBC533BCAD}">
      <dsp:nvSpPr>
        <dsp:cNvPr id="0" name=""/>
        <dsp:cNvSpPr/>
      </dsp:nvSpPr>
      <dsp:spPr>
        <a:xfrm>
          <a:off x="385200" y="2819313"/>
          <a:ext cx="5392800" cy="590400"/>
        </a:xfrm>
        <a:prstGeom prst="roundRect">
          <a:avLst/>
        </a:prstGeom>
        <a:solidFill>
          <a:schemeClr val="accent1">
            <a:shade val="80000"/>
            <a:hueOff val="666608"/>
            <a:satOff val="-34554"/>
            <a:lumOff val="336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835" tIns="0" rIns="20383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Risque de sur-apprentissage</a:t>
          </a:r>
        </a:p>
      </dsp:txBody>
      <dsp:txXfrm>
        <a:off x="414021" y="2848134"/>
        <a:ext cx="5335158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A7F3-0F69-4957-BC08-0D3E905CC45D}">
      <dsp:nvSpPr>
        <dsp:cNvPr id="0" name=""/>
        <dsp:cNvSpPr/>
      </dsp:nvSpPr>
      <dsp:spPr>
        <a:xfrm>
          <a:off x="8423" y="1192358"/>
          <a:ext cx="1304933" cy="11040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Epilogue" panose="020B0604020202020204" charset="0"/>
            </a:rPr>
            <a:t>Objectif:</a:t>
          </a:r>
        </a:p>
      </dsp:txBody>
      <dsp:txXfrm>
        <a:off x="40761" y="1224696"/>
        <a:ext cx="1240257" cy="1039420"/>
      </dsp:txXfrm>
    </dsp:sp>
    <dsp:sp modelId="{9411B4E9-2437-4A14-A320-663270ECB2DB}">
      <dsp:nvSpPr>
        <dsp:cNvPr id="0" name=""/>
        <dsp:cNvSpPr/>
      </dsp:nvSpPr>
      <dsp:spPr>
        <a:xfrm>
          <a:off x="1443850" y="1582594"/>
          <a:ext cx="276645" cy="32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1443850" y="1647319"/>
        <a:ext cx="193652" cy="194173"/>
      </dsp:txXfrm>
    </dsp:sp>
    <dsp:sp modelId="{2AAE382E-3039-4930-A3F4-2AF9FC0F8170}">
      <dsp:nvSpPr>
        <dsp:cNvPr id="0" name=""/>
        <dsp:cNvSpPr/>
      </dsp:nvSpPr>
      <dsp:spPr>
        <a:xfrm>
          <a:off x="1835330" y="1192358"/>
          <a:ext cx="1304933" cy="11040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Epilogue" panose="020B0604020202020204" charset="0"/>
            </a:rPr>
            <a:t>Trouver </a:t>
          </a:r>
          <a14:m xmlns:a14="http://schemas.microsoft.com/office/drawing/2010/main">
            <m:oMath xmlns:m="http://schemas.openxmlformats.org/officeDocument/2006/math">
              <m:r>
                <a:rPr lang="fr-F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</m:oMath>
          </a14:m>
          <a:r>
            <a:rPr lang="fr-FR" sz="1300" kern="1200" dirty="0">
              <a:latin typeface="Epilogue" panose="020B0604020202020204" charset="0"/>
            </a:rPr>
            <a:t> et </a:t>
          </a:r>
          <a14:m xmlns:a14="http://schemas.microsoft.com/office/drawing/2010/main">
            <m:oMath xmlns:m="http://schemas.openxmlformats.org/officeDocument/2006/math">
              <m:r>
                <a:rPr lang="fr-FR" sz="13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𝜃</m:t>
              </m:r>
            </m:oMath>
          </a14:m>
          <a:r>
            <a:rPr lang="fr-FR" sz="1300" kern="1200" dirty="0">
              <a:latin typeface="Epilogue" panose="020B0604020202020204" charset="0"/>
            </a:rPr>
            <a:t> qui maximisent l’ELBO</a:t>
          </a:r>
        </a:p>
      </dsp:txBody>
      <dsp:txXfrm>
        <a:off x="1867668" y="1224696"/>
        <a:ext cx="1240257" cy="1039420"/>
      </dsp:txXfrm>
    </dsp:sp>
    <dsp:sp modelId="{0589D937-5410-42BE-BCEE-6A0922D2FAC1}">
      <dsp:nvSpPr>
        <dsp:cNvPr id="0" name=""/>
        <dsp:cNvSpPr/>
      </dsp:nvSpPr>
      <dsp:spPr>
        <a:xfrm>
          <a:off x="3270757" y="1582594"/>
          <a:ext cx="276645" cy="32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3270757" y="1647319"/>
        <a:ext cx="193652" cy="194173"/>
      </dsp:txXfrm>
    </dsp:sp>
    <dsp:sp modelId="{3A6824CB-636B-4D11-BB85-65E12DCC5EB0}">
      <dsp:nvSpPr>
        <dsp:cNvPr id="0" name=""/>
        <dsp:cNvSpPr/>
      </dsp:nvSpPr>
      <dsp:spPr>
        <a:xfrm>
          <a:off x="3662238" y="1192358"/>
          <a:ext cx="1304933" cy="11040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Epilogue" panose="020B0604020202020204" charset="0"/>
            </a:rPr>
            <a:t>SGD</a:t>
          </a:r>
        </a:p>
      </dsp:txBody>
      <dsp:txXfrm>
        <a:off x="3694576" y="1224696"/>
        <a:ext cx="1240257" cy="1039420"/>
      </dsp:txXfrm>
    </dsp:sp>
    <dsp:sp modelId="{A2CA180E-43BE-4E71-9188-6888B1A0E534}">
      <dsp:nvSpPr>
        <dsp:cNvPr id="0" name=""/>
        <dsp:cNvSpPr/>
      </dsp:nvSpPr>
      <dsp:spPr>
        <a:xfrm>
          <a:off x="5097665" y="1582594"/>
          <a:ext cx="276645" cy="32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5097665" y="1647319"/>
        <a:ext cx="193652" cy="194173"/>
      </dsp:txXfrm>
    </dsp:sp>
    <dsp:sp modelId="{3F92183E-1E54-410A-8E53-532CE3D7EE0E}">
      <dsp:nvSpPr>
        <dsp:cNvPr id="0" name=""/>
        <dsp:cNvSpPr/>
      </dsp:nvSpPr>
      <dsp:spPr>
        <a:xfrm>
          <a:off x="5489145" y="1192358"/>
          <a:ext cx="1304933" cy="11040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Epilogue" panose="020B0604020202020204" charset="0"/>
            </a:rPr>
            <a:t>Problème: </a:t>
          </a:r>
          <a:r>
            <a:rPr lang="fr-FR" sz="1300" kern="1200" dirty="0">
              <a:solidFill>
                <a:srgbClr val="C00000"/>
              </a:solidFill>
              <a:latin typeface="Epilogue" panose="020B0604020202020204" charset="0"/>
            </a:rPr>
            <a:t>opération non différentiable</a:t>
          </a:r>
        </a:p>
      </dsp:txBody>
      <dsp:txXfrm>
        <a:off x="5521483" y="1224696"/>
        <a:ext cx="1240257" cy="1039420"/>
      </dsp:txXfrm>
    </dsp:sp>
    <dsp:sp modelId="{6C9537D1-BA1A-4341-9F7F-1E968D585A35}">
      <dsp:nvSpPr>
        <dsp:cNvPr id="0" name=""/>
        <dsp:cNvSpPr/>
      </dsp:nvSpPr>
      <dsp:spPr>
        <a:xfrm>
          <a:off x="6924572" y="1582594"/>
          <a:ext cx="276645" cy="32362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6924572" y="1647319"/>
        <a:ext cx="193652" cy="194173"/>
      </dsp:txXfrm>
    </dsp:sp>
    <dsp:sp modelId="{D93B0DB7-006E-4BE2-9E46-61158453E362}">
      <dsp:nvSpPr>
        <dsp:cNvPr id="0" name=""/>
        <dsp:cNvSpPr/>
      </dsp:nvSpPr>
      <dsp:spPr>
        <a:xfrm>
          <a:off x="7316053" y="1192358"/>
          <a:ext cx="1304933" cy="11040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>
              <a:latin typeface="Epilogue" panose="020B0604020202020204" charset="0"/>
            </a:rPr>
            <a:t>Echantillonnage de z empêche le passage du gradient à travers q</a:t>
          </a:r>
        </a:p>
      </dsp:txBody>
      <dsp:txXfrm>
        <a:off x="7348391" y="1224696"/>
        <a:ext cx="1240257" cy="1039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0E182A31-F3A8-279D-6F11-AD7F77729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170a9c416_0_29:notes">
            <a:extLst>
              <a:ext uri="{FF2B5EF4-FFF2-40B4-BE49-F238E27FC236}">
                <a16:creationId xmlns:a16="http://schemas.microsoft.com/office/drawing/2014/main" id="{A811ABCF-C612-BDEB-E65A-5B362EF7A1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170a9c416_0_29:notes">
            <a:extLst>
              <a:ext uri="{FF2B5EF4-FFF2-40B4-BE49-F238E27FC236}">
                <a16:creationId xmlns:a16="http://schemas.microsoft.com/office/drawing/2014/main" id="{E7B7F19A-5A53-0FDE-E5E0-6C570C398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34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E35D9879-5F0B-0971-C792-01762B720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170a9c416_0_107:notes">
            <a:extLst>
              <a:ext uri="{FF2B5EF4-FFF2-40B4-BE49-F238E27FC236}">
                <a16:creationId xmlns:a16="http://schemas.microsoft.com/office/drawing/2014/main" id="{7B7331B2-422A-1052-392D-8767EC9138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170a9c416_0_107:notes">
            <a:extLst>
              <a:ext uri="{FF2B5EF4-FFF2-40B4-BE49-F238E27FC236}">
                <a16:creationId xmlns:a16="http://schemas.microsoft.com/office/drawing/2014/main" id="{BFB9FE96-3D7A-02F9-E6A1-7F720B8E2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836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170a9c41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170a9c41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170a9c416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170a9c416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170a9c41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170a9c41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E42B2E95-58FC-B0AE-491B-F2AA66573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295B89E3-D065-0156-596C-F32936852F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34906B92-4688-C5E4-B84F-5BDD427744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1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520E4CB5-5D5B-0147-837D-88789621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0499639E-5656-D42C-8326-6FE244EBCE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09BD6FC1-6969-EA7C-54ED-544853A77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6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99DEFA3A-028E-7263-4877-A266DB35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1B01E600-6E3B-19D5-D4BD-DD8B24AD4A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CB1998EF-05FB-F40A-0DAA-70D6E81D8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16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C6BF27DD-330F-41E7-A0C7-E74528F61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4170a9c416_0_29:notes">
            <a:extLst>
              <a:ext uri="{FF2B5EF4-FFF2-40B4-BE49-F238E27FC236}">
                <a16:creationId xmlns:a16="http://schemas.microsoft.com/office/drawing/2014/main" id="{E2A95C99-99FA-8F36-2AE6-7CF804C14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4170a9c416_0_29:notes">
            <a:extLst>
              <a:ext uri="{FF2B5EF4-FFF2-40B4-BE49-F238E27FC236}">
                <a16:creationId xmlns:a16="http://schemas.microsoft.com/office/drawing/2014/main" id="{1E3149E2-BA9F-7476-A0D9-7DCC49DA7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57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4B0FB6C2-C026-C83E-8226-3DC58E6E9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A994A147-CA43-CD21-B092-D85B06BE3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173F10A1-4797-EE0B-60FB-A0AB0AA436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883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1B790A3C-3087-ED10-F494-787D66D43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5800AD33-F52B-C645-7705-2A0258A4A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D65656E5-3A5D-267C-AF76-A03203DDCE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71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47A64D3A-74BB-0174-262E-A76FEFA5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6737D24F-312B-417B-A0F2-402CFC3C96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C9536FCC-1757-515F-7A7F-1A140F0F7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843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4170a9c41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4170a9c41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D71170B6-AB72-2299-623B-5F8CA00E6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AE2E4A6C-BA05-82D7-008F-B2B61D05C6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EE576A50-8A38-62A3-CC79-F4D01883E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582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B787477C-28C1-CA3E-B1B1-F07C155A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1BED46D3-7EC1-D3F7-B225-6C4875568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DE58352B-7597-FBDA-4C2D-524AF9F6C3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15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E5DAC989-6E4F-D791-7473-5D3B2FC7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E5CE8763-995E-618A-B32C-BB5751191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64BBFC65-1139-3F8C-031D-5320F0AEF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2617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3F9EFEC5-B40F-98CB-AFCD-B17EAFD71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9E4CEB2C-C791-7784-6E49-66E5442C7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C4350DFB-889D-8A9F-3DB7-4A5B3CA2F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D8FE3F78-1F08-02CE-CEA6-79340AADA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B2AD5384-B8ED-BE56-0E00-A6602A7551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552DE595-7213-CF1F-ACF0-3880EEBE8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260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7208EBB6-9E5B-16F4-2C04-EC189B9B8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ABF5DFC7-4BF2-D50C-FD45-1C01FE51FB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9BFC2ECF-05F6-4368-9947-FCEEC617C5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350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4175F6C3-4977-46DC-3CEB-0FF39746B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A331A81F-C63A-1BEC-22DF-1C93956B34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5EA478EB-6C61-BEF3-D3B5-42753500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675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B62EB212-C147-0A6A-8EBF-E1E64AE34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170a9c416_0_124:notes">
            <a:extLst>
              <a:ext uri="{FF2B5EF4-FFF2-40B4-BE49-F238E27FC236}">
                <a16:creationId xmlns:a16="http://schemas.microsoft.com/office/drawing/2014/main" id="{FD769C1B-3038-B33D-BA82-EB13F3B320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170a9c416_0_124:notes">
            <a:extLst>
              <a:ext uri="{FF2B5EF4-FFF2-40B4-BE49-F238E27FC236}">
                <a16:creationId xmlns:a16="http://schemas.microsoft.com/office/drawing/2014/main" id="{1CF5BF9D-4924-FB29-5B35-BB412D47F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123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170a9c41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170a9c41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>
          <a:extLst>
            <a:ext uri="{FF2B5EF4-FFF2-40B4-BE49-F238E27FC236}">
              <a16:creationId xmlns:a16="http://schemas.microsoft.com/office/drawing/2014/main" id="{F7115221-5C04-7D90-7740-37981D89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170a9c416_0_77:notes">
            <a:extLst>
              <a:ext uri="{FF2B5EF4-FFF2-40B4-BE49-F238E27FC236}">
                <a16:creationId xmlns:a16="http://schemas.microsoft.com/office/drawing/2014/main" id="{77F700EA-A705-C791-2F77-35D47359ED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170a9c416_0_77:notes">
            <a:extLst>
              <a:ext uri="{FF2B5EF4-FFF2-40B4-BE49-F238E27FC236}">
                <a16:creationId xmlns:a16="http://schemas.microsoft.com/office/drawing/2014/main" id="{D9AFD2BE-5D06-3C62-8914-702E12BCC6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4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b9a131e3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b9a131e3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EC6EF22D-34F5-4ACE-A8BA-902216277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b9a131e31_0_3:notes">
            <a:extLst>
              <a:ext uri="{FF2B5EF4-FFF2-40B4-BE49-F238E27FC236}">
                <a16:creationId xmlns:a16="http://schemas.microsoft.com/office/drawing/2014/main" id="{DDEF5604-EC51-3164-B444-C1B52EA9E2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b9a131e31_0_3:notes">
            <a:extLst>
              <a:ext uri="{FF2B5EF4-FFF2-40B4-BE49-F238E27FC236}">
                <a16:creationId xmlns:a16="http://schemas.microsoft.com/office/drawing/2014/main" id="{799E45EC-8C57-AF44-3F75-36EDD28D8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06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534FA46-21AE-2E31-720B-EFD6D8634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b9a131e31_0_3:notes">
            <a:extLst>
              <a:ext uri="{FF2B5EF4-FFF2-40B4-BE49-F238E27FC236}">
                <a16:creationId xmlns:a16="http://schemas.microsoft.com/office/drawing/2014/main" id="{245B634F-38A1-C875-B765-1382440D7A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b9a131e31_0_3:notes">
            <a:extLst>
              <a:ext uri="{FF2B5EF4-FFF2-40B4-BE49-F238E27FC236}">
                <a16:creationId xmlns:a16="http://schemas.microsoft.com/office/drawing/2014/main" id="{D545CB7D-8AC3-6806-844A-9BE131913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95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00332307-3FE6-34D9-1432-A50D2D6C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b9a131e31_0_3:notes">
            <a:extLst>
              <a:ext uri="{FF2B5EF4-FFF2-40B4-BE49-F238E27FC236}">
                <a16:creationId xmlns:a16="http://schemas.microsoft.com/office/drawing/2014/main" id="{BE38B0FE-0578-D67E-6BE0-BCEF840CE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b9a131e31_0_3:notes">
            <a:extLst>
              <a:ext uri="{FF2B5EF4-FFF2-40B4-BE49-F238E27FC236}">
                <a16:creationId xmlns:a16="http://schemas.microsoft.com/office/drawing/2014/main" id="{1A2A0ECD-0383-695E-A251-2E28DC654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532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140E004A-3C6E-B34C-02C4-210FAA00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4170a9c416_0_107:notes">
            <a:extLst>
              <a:ext uri="{FF2B5EF4-FFF2-40B4-BE49-F238E27FC236}">
                <a16:creationId xmlns:a16="http://schemas.microsoft.com/office/drawing/2014/main" id="{A3C81B51-AF63-6C04-5F26-B6B6E43A9F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4170a9c416_0_107:notes">
            <a:extLst>
              <a:ext uri="{FF2B5EF4-FFF2-40B4-BE49-F238E27FC236}">
                <a16:creationId xmlns:a16="http://schemas.microsoft.com/office/drawing/2014/main" id="{70007ABF-1327-C9DE-5714-8C1CE01E1A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47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4170a9c41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4170a9c41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0" name="Google Shape;10;p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14750"/>
            <a:ext cx="50874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8362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40533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95" name="Google Shape;95;p1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1" name="Google Shape;101;p1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5" name="Google Shape;105;p1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309726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2"/>
          </p:nvPr>
        </p:nvSpPr>
        <p:spPr>
          <a:xfrm>
            <a:off x="713225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3"/>
          </p:nvPr>
        </p:nvSpPr>
        <p:spPr>
          <a:xfrm>
            <a:off x="713225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4309732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>
            <a:off x="4421694" y="3698688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15" name="Google Shape;115;p17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848475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720000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49293" y="38251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8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23" name="Google Shape;123;p18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72012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2"/>
          </p:nvPr>
        </p:nvSpPr>
        <p:spPr>
          <a:xfrm>
            <a:off x="3374753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6031075" y="2508925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72012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3374757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031075" y="1647000"/>
            <a:ext cx="2392800" cy="86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13624" y="35965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719475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2"/>
          </p:nvPr>
        </p:nvSpPr>
        <p:spPr>
          <a:xfrm>
            <a:off x="719475" y="4031300"/>
            <a:ext cx="364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719475" y="2803261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4"/>
          </p:nvPr>
        </p:nvSpPr>
        <p:spPr>
          <a:xfrm>
            <a:off x="4574173" y="1590225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4574173" y="2803262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6"/>
          </p:nvPr>
        </p:nvSpPr>
        <p:spPr>
          <a:xfrm>
            <a:off x="4574173" y="4031300"/>
            <a:ext cx="364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7"/>
          </p:nvPr>
        </p:nvSpPr>
        <p:spPr>
          <a:xfrm>
            <a:off x="719475" y="1120075"/>
            <a:ext cx="3639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8"/>
          </p:nvPr>
        </p:nvSpPr>
        <p:spPr>
          <a:xfrm>
            <a:off x="719475" y="3561075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9"/>
          </p:nvPr>
        </p:nvSpPr>
        <p:spPr>
          <a:xfrm>
            <a:off x="4574173" y="2333187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13"/>
          </p:nvPr>
        </p:nvSpPr>
        <p:spPr>
          <a:xfrm>
            <a:off x="719475" y="2333186"/>
            <a:ext cx="36408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14"/>
          </p:nvPr>
        </p:nvSpPr>
        <p:spPr>
          <a:xfrm>
            <a:off x="4574173" y="1120075"/>
            <a:ext cx="36450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15"/>
          </p:nvPr>
        </p:nvSpPr>
        <p:spPr>
          <a:xfrm>
            <a:off x="4574173" y="3561251"/>
            <a:ext cx="3642900" cy="4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48" name="Google Shape;148;p19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0" name="Google Shape;15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80449" y="2933175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0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20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54" name="Google Shape;154;p20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278625" y="-9450"/>
            <a:ext cx="991860" cy="5162400"/>
            <a:chOff x="8433835" y="-200"/>
            <a:chExt cx="991860" cy="5162400"/>
          </a:xfrm>
        </p:grpSpPr>
        <p:sp>
          <p:nvSpPr>
            <p:cNvPr id="159" name="Google Shape;159;p21"/>
            <p:cNvSpPr/>
            <p:nvPr/>
          </p:nvSpPr>
          <p:spPr>
            <a:xfrm>
              <a:off x="8675095" y="-200"/>
              <a:ext cx="750600" cy="516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rot="10800000" flipH="1">
            <a:off x="5565544" y="-4757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4" name="Google Shape;164;p2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63" y="663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713225" y="18271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720366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b="1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71" name="Google Shape;171;p2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3" name="Google Shape;17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0474" y="2624450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" name="Google Shape;16;p3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1815925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859075"/>
            <a:ext cx="3280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76" name="Google Shape;176;p2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 flipH="1">
            <a:off x="-934850" y="29366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25" name="Google Shape;25;p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30" name="Google Shape;30;p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l="47745" t="47775"/>
          <a:stretch/>
        </p:blipFill>
        <p:spPr>
          <a:xfrm flipH="1">
            <a:off x="6213199" y="-26475"/>
            <a:ext cx="3009551" cy="1515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oogle Shape;41;p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42" name="Google Shape;42;p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605563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276698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9"/>
          <p:cNvGrpSpPr/>
          <p:nvPr/>
        </p:nvGrpSpPr>
        <p:grpSpPr>
          <a:xfrm>
            <a:off x="-6475" y="3511225"/>
            <a:ext cx="9195600" cy="1632075"/>
            <a:chOff x="-6475" y="3511225"/>
            <a:chExt cx="9195600" cy="1632075"/>
          </a:xfrm>
        </p:grpSpPr>
        <p:sp>
          <p:nvSpPr>
            <p:cNvPr id="60" name="Google Shape;60;p9"/>
            <p:cNvSpPr/>
            <p:nvPr/>
          </p:nvSpPr>
          <p:spPr>
            <a:xfrm>
              <a:off x="-6475" y="3511225"/>
              <a:ext cx="9195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rgbClr val="C4D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r="12480" b="21673"/>
          <a:stretch/>
        </p:blipFill>
        <p:spPr>
          <a:xfrm>
            <a:off x="4181050" y="1071600"/>
            <a:ext cx="6668227" cy="458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921975" y="539500"/>
            <a:ext cx="2488200" cy="1373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578150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450376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578150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5450376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1578150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5450376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1578150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450376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88" name="Google Shape;88;p1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36944"/>
          <a:stretch/>
        </p:blipFill>
        <p:spPr>
          <a:xfrm flipH="1">
            <a:off x="5870750" y="-1147025"/>
            <a:ext cx="3631549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801" y="78517"/>
            <a:ext cx="9144003" cy="6090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>
            <a:spLocks noGrp="1"/>
          </p:cNvSpPr>
          <p:nvPr>
            <p:ph type="ctrTitle"/>
          </p:nvPr>
        </p:nvSpPr>
        <p:spPr>
          <a:xfrm>
            <a:off x="713225" y="714750"/>
            <a:ext cx="50874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Auto-Encoding Variational Bayes (Auto-</a:t>
            </a:r>
            <a:r>
              <a:rPr lang="en" dirty="0" err="1"/>
              <a:t>Encodeur</a:t>
            </a:r>
            <a:r>
              <a:rPr lang="en" dirty="0"/>
              <a:t> </a:t>
            </a:r>
            <a:r>
              <a:rPr lang="en" dirty="0" err="1"/>
              <a:t>Variationnel</a:t>
            </a:r>
            <a:r>
              <a:rPr lang="en" dirty="0"/>
              <a:t>)</a:t>
            </a:r>
            <a:endParaRPr dirty="0"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1"/>
          </p:nvPr>
        </p:nvSpPr>
        <p:spPr>
          <a:xfrm>
            <a:off x="713225" y="38362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DOBELI Pierre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DAVOINE Camille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FAESSEL Mathieu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7155900" y="529275"/>
            <a:ext cx="12753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APST2</a:t>
            </a:r>
            <a:endParaRPr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542075" y="250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de l’autoencodeur</a:t>
            </a:r>
            <a:endParaRPr/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6317E280-42AC-679A-98F7-BC3643137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113038"/>
              </p:ext>
            </p:extLst>
          </p:nvPr>
        </p:nvGraphicFramePr>
        <p:xfrm>
          <a:off x="542075" y="999744"/>
          <a:ext cx="7704000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197B8244-4D51-55CB-BDC2-46BF2F1D5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>
            <a:extLst>
              <a:ext uri="{FF2B5EF4-FFF2-40B4-BE49-F238E27FC236}">
                <a16:creationId xmlns:a16="http://schemas.microsoft.com/office/drawing/2014/main" id="{2385708F-6CBE-2A6B-8B13-41E891808B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4282204" y="-13249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>
            <a:extLst>
              <a:ext uri="{FF2B5EF4-FFF2-40B4-BE49-F238E27FC236}">
                <a16:creationId xmlns:a16="http://schemas.microsoft.com/office/drawing/2014/main" id="{33D8DADC-59D2-A8A0-6AAC-F7F4850C1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150" y="2622766"/>
            <a:ext cx="7867884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Introductions aux Auto-encodeurs </a:t>
            </a:r>
            <a:r>
              <a:rPr lang="fr-FR" sz="4000" dirty="0" err="1"/>
              <a:t>Variationnels</a:t>
            </a:r>
            <a:r>
              <a:rPr lang="fr-FR" sz="4000" dirty="0"/>
              <a:t> (VAE)</a:t>
            </a:r>
            <a:br>
              <a:rPr lang="fr-FR" sz="4000" dirty="0"/>
            </a:br>
            <a:endParaRPr lang="fr-FR" dirty="0"/>
          </a:p>
        </p:txBody>
      </p:sp>
      <p:sp>
        <p:nvSpPr>
          <p:cNvPr id="250" name="Google Shape;250;p34">
            <a:extLst>
              <a:ext uri="{FF2B5EF4-FFF2-40B4-BE49-F238E27FC236}">
                <a16:creationId xmlns:a16="http://schemas.microsoft.com/office/drawing/2014/main" id="{6A3EF031-4D08-CF12-1444-534814C28B8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4150" y="589667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23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EF5782B1-334B-2696-B786-9E79AA58D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>
            <a:extLst>
              <a:ext uri="{FF2B5EF4-FFF2-40B4-BE49-F238E27FC236}">
                <a16:creationId xmlns:a16="http://schemas.microsoft.com/office/drawing/2014/main" id="{3FEEA32F-73FC-95FA-F9D0-358B7E36F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446" y="292625"/>
            <a:ext cx="812355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 des VAE : une approche probabiliste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4ADECF9-8FDF-02EF-1B8B-6C27FB1D5C6A}"/>
                  </a:ext>
                </a:extLst>
              </p:cNvPr>
              <p:cNvSpPr txBox="1"/>
              <p:nvPr/>
            </p:nvSpPr>
            <p:spPr>
              <a:xfrm>
                <a:off x="510222" y="1498056"/>
                <a:ext cx="8265287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latin typeface="Epilogue" panose="020B0604020202020204" charset="0"/>
                  </a:rPr>
                  <a:t>Au lieu d’apprendre un point z, on veut que l’</a:t>
                </a:r>
                <a:r>
                  <a:rPr lang="fr-FR" sz="2000" b="1" dirty="0">
                    <a:latin typeface="Epilogue" panose="020B0604020202020204" charset="0"/>
                  </a:rPr>
                  <a:t>encodeur</a:t>
                </a:r>
                <a:r>
                  <a:rPr lang="fr-FR" sz="2000" dirty="0">
                    <a:latin typeface="Epilogue" panose="020B0604020202020204" charset="0"/>
                  </a:rPr>
                  <a:t> apprenne une distribution:</a:t>
                </a:r>
                <a:endParaRPr lang="fr-FR" sz="2800" dirty="0">
                  <a:latin typeface="Epilogue" panose="020B060402020202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FR" sz="2800" b="0" dirty="0">
                  <a:latin typeface="Epilogue" panose="020B0604020202020204" charset="0"/>
                  <a:ea typeface="Cambria Math" panose="02040503050406030204" pitchFamily="18" charset="0"/>
                </a:endParaRPr>
              </a:p>
              <a:p>
                <a:endParaRPr lang="fr-FR" sz="2000" dirty="0">
                  <a:latin typeface="Epilogue" panose="020B060402020202020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fr-FR" sz="2000" dirty="0">
                    <a:latin typeface="Epilogue" panose="020B0604020202020204" charset="0"/>
                  </a:rPr>
                  <a:t> Impose une structure à l’espace latent</a:t>
                </a:r>
              </a:p>
              <a:p>
                <a:endParaRPr lang="fr-FR" sz="2000" dirty="0">
                  <a:latin typeface="Epilogue" panose="020B0604020202020204" charset="0"/>
                </a:endParaRPr>
              </a:p>
              <a:p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fr-FR" sz="2000" dirty="0">
                    <a:latin typeface="Epilogue" panose="020B0604020202020204" charset="0"/>
                  </a:rPr>
                  <a:t> Régularisation: on force</a:t>
                </a:r>
                <a:r>
                  <a:rPr lang="fr-FR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>
                    <a:latin typeface="Epilogue" panose="020B0604020202020204" charset="0"/>
                  </a:rPr>
                  <a:t>à être proche d’une </a:t>
                </a:r>
                <a:r>
                  <a:rPr lang="fr-FR" sz="2000" b="1" dirty="0">
                    <a:latin typeface="Epilogue" panose="020B0604020202020204" charset="0"/>
                  </a:rPr>
                  <a:t>distribution </a:t>
                </a:r>
                <a:r>
                  <a:rPr lang="fr-FR" sz="2000" b="1" dirty="0" err="1">
                    <a:latin typeface="Epilogue" panose="020B0604020202020204" charset="0"/>
                  </a:rPr>
                  <a:t>prior</a:t>
                </a:r>
                <a:r>
                  <a:rPr lang="fr-FR" sz="2000" b="1" dirty="0">
                    <a:latin typeface="Epilogue" panose="020B0604020202020204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fr-F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000" dirty="0">
                  <a:latin typeface="Epilogue" panose="020B0604020202020204" charset="0"/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C4ADECF9-8FDF-02EF-1B8B-6C27FB1D5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22" y="1498056"/>
                <a:ext cx="8265287" cy="2677656"/>
              </a:xfrm>
              <a:prstGeom prst="rect">
                <a:avLst/>
              </a:prstGeom>
              <a:blipFill>
                <a:blip r:embed="rId3"/>
                <a:stretch>
                  <a:fillRect l="-811" t="-1139" r="-1032" b="-34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7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4E6EF9CD-5801-A7FA-5348-0321A0F27B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68" b="3350"/>
          <a:stretch/>
        </p:blipFill>
        <p:spPr>
          <a:xfrm>
            <a:off x="609600" y="1060174"/>
            <a:ext cx="7924800" cy="3213214"/>
          </a:xfrm>
          <a:prstGeom prst="rect">
            <a:avLst/>
          </a:prstGeom>
        </p:spPr>
      </p:pic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458743" y="2664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Inférence des variables latentes (Bayes)</a:t>
            </a:r>
            <a:endParaRPr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71624DF-58E4-15BF-E914-43BC5B774CCF}"/>
              </a:ext>
            </a:extLst>
          </p:cNvPr>
          <p:cNvSpPr txBox="1"/>
          <p:nvPr/>
        </p:nvSpPr>
        <p:spPr>
          <a:xfrm>
            <a:off x="609600" y="1060174"/>
            <a:ext cx="2286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Epilogue" panose="020B0604020202020204" charset="0"/>
              </a:rPr>
              <a:t>Distribution a posteriori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651FAFA-96F0-6752-184E-F64AF7CF0C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895803" y="1214063"/>
            <a:ext cx="589519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que 23" descr="Point d’exclamation avec un remplissage uni">
            <a:extLst>
              <a:ext uri="{FF2B5EF4-FFF2-40B4-BE49-F238E27FC236}">
                <a16:creationId xmlns:a16="http://schemas.microsoft.com/office/drawing/2014/main" id="{49626095-5958-9314-193A-75E71234D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3878" y="3601754"/>
            <a:ext cx="671634" cy="671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62192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Problème d’inférance exacte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4756D-085F-D59E-1950-D8E9FF60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90" y="925125"/>
            <a:ext cx="3869819" cy="10089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693EC4D-45EB-5E21-3306-914AA40C5EC1}"/>
                  </a:ext>
                </a:extLst>
              </p:cNvPr>
              <p:cNvSpPr txBox="1"/>
              <p:nvPr/>
            </p:nvSpPr>
            <p:spPr>
              <a:xfrm>
                <a:off x="362191" y="1993842"/>
                <a:ext cx="7703999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latin typeface="Epilogue" panose="020B0604020202020204" charset="0"/>
                  </a:rPr>
                  <a:t>Problème</a:t>
                </a:r>
                <a:r>
                  <a:rPr lang="fr-FR" sz="1800" dirty="0">
                    <a:latin typeface="Epilogue" panose="020B0604020202020204" charset="0"/>
                  </a:rPr>
                  <a:t>: Impossible à calculer: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>
                    <a:latin typeface="Epilogue" panose="020B0604020202020204" charset="0"/>
                  </a:rPr>
                  <a:t>Dimensionnalité élevée de </a:t>
                </a:r>
                <a:r>
                  <a:rPr lang="fr-FR" sz="1800" i="1" dirty="0">
                    <a:latin typeface="Epilogue" panose="020B0604020202020204" charset="0"/>
                  </a:rPr>
                  <a:t>z</a:t>
                </a:r>
                <a:r>
                  <a:rPr lang="fr-FR" sz="1800" dirty="0">
                    <a:latin typeface="Epilogue" panose="020B06040202020202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fr-FR" sz="1800" dirty="0">
                    <a:latin typeface="Epilogue" panose="020B0604020202020204" charset="0"/>
                  </a:rPr>
                  <a:t> numériquement </a:t>
                </a:r>
                <a:r>
                  <a:rPr lang="fr-FR" sz="1800" dirty="0" err="1">
                    <a:latin typeface="Epilogue" panose="020B0604020202020204" charset="0"/>
                  </a:rPr>
                  <a:t>intractable</a:t>
                </a:r>
                <a:endParaRPr lang="fr-FR" sz="1800" dirty="0">
                  <a:latin typeface="Epilogue" panose="020B060402020202020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>
                    <a:latin typeface="Epilogue" panose="020B0604020202020204" charset="0"/>
                  </a:rPr>
                  <a:t>Forme complexe des distributions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>
                    <a:latin typeface="Epilogue" panose="020B0604020202020204" charset="0"/>
                  </a:rPr>
                  <a:t>Absence de solution analytique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693EC4D-45EB-5E21-3306-914AA40C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1" y="1993842"/>
                <a:ext cx="7703999" cy="1231106"/>
              </a:xfrm>
              <a:prstGeom prst="rect">
                <a:avLst/>
              </a:prstGeom>
              <a:blipFill>
                <a:blip r:embed="rId4"/>
                <a:stretch>
                  <a:fillRect l="-791" t="-1980" b="-74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EF7ED1-1B2E-E1EB-A29C-74D1BC3A3BB5}"/>
                  </a:ext>
                </a:extLst>
              </p:cNvPr>
              <p:cNvSpPr txBox="1"/>
              <p:nvPr/>
            </p:nvSpPr>
            <p:spPr>
              <a:xfrm>
                <a:off x="362191" y="3284748"/>
                <a:ext cx="7703999" cy="1255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latin typeface="Epilogue" panose="020B0604020202020204" charset="0"/>
                  </a:rPr>
                  <a:t>Solution</a:t>
                </a:r>
                <a:r>
                  <a:rPr lang="fr-FR" sz="1800" dirty="0">
                    <a:latin typeface="Epilogue" panose="020B0604020202020204" charset="0"/>
                  </a:rPr>
                  <a:t>: </a:t>
                </a:r>
                <a:r>
                  <a:rPr lang="fr-FR" sz="1800" dirty="0">
                    <a:solidFill>
                      <a:schemeClr val="tx2">
                        <a:lumMod val="75000"/>
                      </a:schemeClr>
                    </a:solidFill>
                    <a:latin typeface="Epilogue" panose="020B0604020202020204" charset="0"/>
                  </a:rPr>
                  <a:t>Approximation </a:t>
                </a:r>
                <a:r>
                  <a:rPr lang="fr-FR" sz="1800" dirty="0" err="1">
                    <a:solidFill>
                      <a:schemeClr val="tx2">
                        <a:lumMod val="75000"/>
                      </a:schemeClr>
                    </a:solidFill>
                    <a:latin typeface="Epilogue" panose="020B0604020202020204" charset="0"/>
                  </a:rPr>
                  <a:t>Variationnelle</a:t>
                </a:r>
                <a:endParaRPr lang="fr-FR" sz="1800" dirty="0">
                  <a:solidFill>
                    <a:schemeClr val="tx2">
                      <a:lumMod val="75000"/>
                    </a:schemeClr>
                  </a:solidFill>
                  <a:latin typeface="Epilogue" panose="020B0604020202020204" charset="0"/>
                </a:endParaRPr>
              </a:p>
              <a:p>
                <a:r>
                  <a:rPr lang="fr-FR" sz="1800" dirty="0">
                    <a:latin typeface="Epilogue" panose="020B0604020202020204" charset="0"/>
                  </a:rPr>
                  <a:t>Pas de calcul direct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800" dirty="0">
                  <a:latin typeface="Epilogue" panose="020B0604020202020204" charset="0"/>
                </a:endParaRPr>
              </a:p>
              <a:p>
                <a:r>
                  <a:rPr lang="fr-FR" sz="1800" b="0" dirty="0">
                    <a:latin typeface="Epilogue" panose="020B0604020202020204" charset="0"/>
                  </a:rPr>
                  <a:t>Approximation: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⇝</m:t>
                    </m:r>
                    <m:sSub>
                      <m:sSub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sz="1800" dirty="0">
                    <a:latin typeface="Epilogue" panose="020B0604020202020204" charset="0"/>
                  </a:rPr>
                  <a:t>plus manipulable</a:t>
                </a:r>
              </a:p>
              <a:p>
                <a:endParaRPr lang="fr-FR" sz="1800" dirty="0">
                  <a:latin typeface="Epilogue" panose="020B0604020202020204" charset="0"/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46EF7ED1-1B2E-E1EB-A29C-74D1BC3A3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1" y="3284748"/>
                <a:ext cx="7703999" cy="1255857"/>
              </a:xfrm>
              <a:prstGeom prst="rect">
                <a:avLst/>
              </a:prstGeom>
              <a:blipFill>
                <a:blip r:embed="rId5"/>
                <a:stretch>
                  <a:fillRect l="-791" t="-24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4808296" y="36855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244150" y="3261592"/>
            <a:ext cx="7867884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000" dirty="0"/>
              <a:t>Formulation </a:t>
            </a:r>
            <a:r>
              <a:rPr lang="fr-FR" dirty="0" err="1"/>
              <a:t>V</a:t>
            </a:r>
            <a:r>
              <a:rPr lang="fr-FR" sz="4000" dirty="0" err="1"/>
              <a:t>ariationnelle</a:t>
            </a:r>
            <a:r>
              <a:rPr lang="fr-FR" sz="4000" dirty="0"/>
              <a:t> et ELBO</a:t>
            </a:r>
            <a:br>
              <a:rPr lang="fr-FR" sz="4000" dirty="0"/>
            </a:br>
            <a:br>
              <a:rPr lang="fr-FR" sz="4000" dirty="0"/>
            </a:br>
            <a:endParaRPr lang="fr-FR"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 idx="2"/>
          </p:nvPr>
        </p:nvSpPr>
        <p:spPr>
          <a:xfrm>
            <a:off x="244150" y="1228493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62191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Approche variationnelle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FC1AC4A-0A17-A4B2-4ED5-1750C5C72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241"/>
            <a:ext cx="9144000" cy="30010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0E8FD879-2E0A-6BBA-D9A5-ACA5A8A1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1E2C3C04-AA96-65DC-C053-45ACC72A15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1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Preuve mathèmatique de la borne inf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740194-FB2B-6BD9-4C73-055996D1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3" y="790669"/>
            <a:ext cx="8157432" cy="35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2F2CBBB-C32B-9D26-6E16-F5E7EA757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44ACECC1-EEA3-ADC2-EB61-BC1708D13A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 d’apprentissage: Maximiser l’ELBO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01394DA-C06B-4963-874E-C12E1167B738}"/>
                  </a:ext>
                </a:extLst>
              </p:cNvPr>
              <p:cNvSpPr txBox="1"/>
              <p:nvPr/>
            </p:nvSpPr>
            <p:spPr>
              <a:xfrm>
                <a:off x="3454152" y="1569601"/>
                <a:ext cx="1784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≥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801394DA-C06B-4963-874E-C12E1167B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52" y="1569601"/>
                <a:ext cx="1784591" cy="276999"/>
              </a:xfrm>
              <a:prstGeom prst="rect">
                <a:avLst/>
              </a:prstGeom>
              <a:blipFill>
                <a:blip r:embed="rId3"/>
                <a:stretch>
                  <a:fillRect l="-3767" r="-411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1A18D90C-44F0-8F03-A71A-D2F170C6907B}"/>
              </a:ext>
            </a:extLst>
          </p:cNvPr>
          <p:cNvSpPr txBox="1"/>
          <p:nvPr/>
        </p:nvSpPr>
        <p:spPr>
          <a:xfrm>
            <a:off x="362190" y="1100063"/>
            <a:ext cx="4665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Epilogue" panose="020B0604020202020204" charset="0"/>
              </a:rPr>
              <a:t>Définition de l’</a:t>
            </a:r>
            <a:r>
              <a:rPr lang="fr-FR" sz="1600" b="1" dirty="0">
                <a:latin typeface="Epilogue" panose="020B0604020202020204" charset="0"/>
              </a:rPr>
              <a:t>ELBO</a:t>
            </a:r>
            <a:r>
              <a:rPr lang="fr-FR" sz="1600" dirty="0">
                <a:latin typeface="Epilogue" panose="020B0604020202020204" charset="0"/>
              </a:rPr>
              <a:t> (Evidence </a:t>
            </a:r>
            <a:r>
              <a:rPr lang="fr-FR" sz="1600" dirty="0" err="1">
                <a:latin typeface="Epilogue" panose="020B0604020202020204" charset="0"/>
              </a:rPr>
              <a:t>Lower</a:t>
            </a:r>
            <a:r>
              <a:rPr lang="fr-FR" sz="1600" dirty="0">
                <a:latin typeface="Epilogue" panose="020B0604020202020204" charset="0"/>
              </a:rPr>
              <a:t> Bound):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ED29021-E7FA-1D0D-FBB9-915C88D1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27" y="1969859"/>
            <a:ext cx="7741920" cy="124869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8C34BEB-4EA0-666A-ECDC-5A5E94DA7397}"/>
              </a:ext>
            </a:extLst>
          </p:cNvPr>
          <p:cNvSpPr txBox="1"/>
          <p:nvPr/>
        </p:nvSpPr>
        <p:spPr>
          <a:xfrm>
            <a:off x="362190" y="1947401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Epilogue" panose="020B0604020202020204" charset="0"/>
              </a:rPr>
              <a:t>Où: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42B17DD-DB77-518D-BE6E-C1E9C12ABF7B}"/>
                  </a:ext>
                </a:extLst>
              </p:cNvPr>
              <p:cNvSpPr txBox="1"/>
              <p:nvPr/>
            </p:nvSpPr>
            <p:spPr>
              <a:xfrm>
                <a:off x="362190" y="3341816"/>
                <a:ext cx="80051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800" b="1" dirty="0">
                    <a:latin typeface="Epilogue" panose="020B0604020202020204" charset="0"/>
                  </a:rPr>
                  <a:t>Objectif d’apprentissage</a:t>
                </a:r>
                <a:r>
                  <a:rPr lang="fr-FR" sz="1800" dirty="0">
                    <a:latin typeface="Epilogue" panose="020B0604020202020204" charset="0"/>
                  </a:rPr>
                  <a:t>: Maximiser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sz="1800" dirty="0">
                    <a:latin typeface="Epilogue" panose="020B0604020202020204" charset="0"/>
                  </a:rPr>
                  <a:t>) au lieu d’un vraisemblance </a:t>
                </a:r>
                <a:r>
                  <a:rPr lang="fr-FR" sz="1800" dirty="0" err="1">
                    <a:latin typeface="Epilogue" panose="020B0604020202020204" charset="0"/>
                  </a:rPr>
                  <a:t>intractable</a:t>
                </a:r>
                <a:endParaRPr lang="fr-FR" sz="1800" dirty="0">
                  <a:latin typeface="Epilogue" panose="020B0604020202020204" charset="0"/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F42B17DD-DB77-518D-BE6E-C1E9C12AB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90" y="3341816"/>
                <a:ext cx="8005195" cy="646331"/>
              </a:xfrm>
              <a:prstGeom prst="rect">
                <a:avLst/>
              </a:prstGeom>
              <a:blipFill>
                <a:blip r:embed="rId5"/>
                <a:stretch>
                  <a:fillRect l="-609" t="-3774" r="-76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37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05B9301-D48C-9756-AD6F-A6376CCE8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0803139F-8921-C076-4D5A-7781EC90C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Interprétation intuitive de l’ELBO</a:t>
            </a:r>
            <a:endParaRPr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4F0469-6060-DE2A-4A86-A4A122AB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7" y="865325"/>
            <a:ext cx="7741920" cy="12486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621EA72-F99E-5BBA-2C34-B09D5331B292}"/>
              </a:ext>
            </a:extLst>
          </p:cNvPr>
          <p:cNvSpPr txBox="1"/>
          <p:nvPr/>
        </p:nvSpPr>
        <p:spPr>
          <a:xfrm>
            <a:off x="362189" y="2178493"/>
            <a:ext cx="784221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1" dirty="0">
                <a:latin typeface="Epilogue" panose="020B0604020202020204" charset="0"/>
              </a:rPr>
              <a:t>Terme de reconstruction </a:t>
            </a:r>
            <a:r>
              <a:rPr lang="fr-FR" sz="1800" dirty="0">
                <a:latin typeface="Epilogue" panose="020B0604020202020204" charset="0"/>
              </a:rPr>
              <a:t>(1):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Epilogue" panose="020B0604020202020204" charset="0"/>
              </a:rPr>
              <a:t>Mesure à quel point le décodeur peut reconstruire </a:t>
            </a:r>
            <a:r>
              <a:rPr lang="fr-FR" sz="1800" i="1" dirty="0">
                <a:latin typeface="Epilogue" panose="020B0604020202020204" charset="0"/>
              </a:rPr>
              <a:t>x</a:t>
            </a:r>
            <a:r>
              <a:rPr lang="fr-FR" sz="1800" dirty="0">
                <a:latin typeface="Epilogue" panose="020B0604020202020204" charset="0"/>
              </a:rPr>
              <a:t> à partir de </a:t>
            </a:r>
            <a:r>
              <a:rPr lang="fr-FR" sz="1800" i="1" dirty="0">
                <a:latin typeface="Epilogue" panose="020B0604020202020204" charset="0"/>
              </a:rPr>
              <a:t>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Epilogue" panose="020B0604020202020204" charset="0"/>
              </a:rPr>
              <a:t>Encourage le décodeur à reconstruire des données réalistes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800" dirty="0">
              <a:latin typeface="Epilogue" panose="020B0604020202020204" charset="0"/>
            </a:endParaRPr>
          </a:p>
          <a:p>
            <a:r>
              <a:rPr lang="fr-FR" sz="1800" b="1" dirty="0">
                <a:latin typeface="Epilogue" panose="020B0604020202020204" charset="0"/>
              </a:rPr>
              <a:t>Terme de régularisation </a:t>
            </a:r>
            <a:r>
              <a:rPr lang="fr-FR" sz="1800" dirty="0">
                <a:latin typeface="Epilogue" panose="020B0604020202020204" charset="0"/>
              </a:rPr>
              <a:t>(2):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Epilogue" panose="020B0604020202020204" charset="0"/>
              </a:rPr>
              <a:t>Force la distribution latente à rester proche du </a:t>
            </a:r>
            <a:r>
              <a:rPr lang="fr-FR" sz="1800" dirty="0" err="1">
                <a:latin typeface="Epilogue" panose="020B0604020202020204" charset="0"/>
              </a:rPr>
              <a:t>prior</a:t>
            </a:r>
            <a:endParaRPr lang="fr-FR" sz="1800" dirty="0">
              <a:latin typeface="Epilogu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latin typeface="Epilogue" panose="020B0604020202020204" charset="0"/>
              </a:rPr>
              <a:t>Evite un espace chaotique</a:t>
            </a:r>
          </a:p>
        </p:txBody>
      </p:sp>
    </p:spTree>
    <p:extLst>
      <p:ext uri="{BB962C8B-B14F-4D97-AF65-F5344CB8AC3E}">
        <p14:creationId xmlns:p14="http://schemas.microsoft.com/office/powerpoint/2010/main" val="174654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5"/>
          </p:nvPr>
        </p:nvSpPr>
        <p:spPr>
          <a:xfrm>
            <a:off x="720000" y="1420066"/>
            <a:ext cx="4578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01</a:t>
            </a:r>
            <a:endParaRPr sz="2000"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9"/>
          </p:nvPr>
        </p:nvSpPr>
        <p:spPr>
          <a:xfrm>
            <a:off x="1405325" y="1420066"/>
            <a:ext cx="2952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Autoencodeurs classiques: concept et limites</a:t>
            </a:r>
            <a:endParaRPr sz="1500" dirty="0"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 idx="5"/>
          </p:nvPr>
        </p:nvSpPr>
        <p:spPr>
          <a:xfrm>
            <a:off x="720000" y="2115941"/>
            <a:ext cx="533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02</a:t>
            </a:r>
            <a:endParaRPr sz="200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5"/>
          </p:nvPr>
        </p:nvSpPr>
        <p:spPr>
          <a:xfrm>
            <a:off x="720000" y="2871450"/>
            <a:ext cx="609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9"/>
          </p:nvPr>
        </p:nvSpPr>
        <p:spPr>
          <a:xfrm>
            <a:off x="1443250" y="2095966"/>
            <a:ext cx="323808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Introductions aux Auto-encodeurs Variationnels (VAE)</a:t>
            </a:r>
            <a:endParaRPr sz="1500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5"/>
          </p:nvPr>
        </p:nvSpPr>
        <p:spPr>
          <a:xfrm>
            <a:off x="720000" y="3547350"/>
            <a:ext cx="609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04</a:t>
            </a:r>
            <a:endParaRPr sz="2000"/>
          </a:p>
        </p:txBody>
      </p:sp>
      <p:sp>
        <p:nvSpPr>
          <p:cNvPr id="204" name="Google Shape;204;p29"/>
          <p:cNvSpPr txBox="1">
            <a:spLocks noGrp="1"/>
          </p:cNvSpPr>
          <p:nvPr>
            <p:ph type="subTitle" idx="9"/>
          </p:nvPr>
        </p:nvSpPr>
        <p:spPr>
          <a:xfrm>
            <a:off x="1443250" y="2996678"/>
            <a:ext cx="2952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Formulation variationnelle et ELBO</a:t>
            </a:r>
            <a:endParaRPr sz="1500" dirty="0"/>
          </a:p>
        </p:txBody>
      </p:sp>
      <p:sp>
        <p:nvSpPr>
          <p:cNvPr id="205" name="Google Shape;205;p29"/>
          <p:cNvSpPr txBox="1">
            <a:spLocks noGrp="1"/>
          </p:cNvSpPr>
          <p:nvPr>
            <p:ph type="title" idx="5"/>
          </p:nvPr>
        </p:nvSpPr>
        <p:spPr>
          <a:xfrm>
            <a:off x="4718219" y="2658791"/>
            <a:ext cx="609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06</a:t>
            </a:r>
            <a:endParaRPr sz="2000" dirty="0"/>
          </a:p>
        </p:txBody>
      </p:sp>
      <p:sp>
        <p:nvSpPr>
          <p:cNvPr id="206" name="Google Shape;206;p29"/>
          <p:cNvSpPr txBox="1">
            <a:spLocks noGrp="1"/>
          </p:cNvSpPr>
          <p:nvPr>
            <p:ph type="subTitle" idx="9"/>
          </p:nvPr>
        </p:nvSpPr>
        <p:spPr>
          <a:xfrm>
            <a:off x="1443250" y="3658675"/>
            <a:ext cx="2952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Entrainement pratique d’un VAE</a:t>
            </a:r>
            <a:endParaRPr sz="1500"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9"/>
          </p:nvPr>
        </p:nvSpPr>
        <p:spPr>
          <a:xfrm>
            <a:off x="5327819" y="2461626"/>
            <a:ext cx="2952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Conclusion</a:t>
            </a:r>
            <a:endParaRPr sz="1500" dirty="0"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9"/>
          </p:nvPr>
        </p:nvSpPr>
        <p:spPr>
          <a:xfrm>
            <a:off x="5327819" y="1899281"/>
            <a:ext cx="2952600" cy="67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dirty="0"/>
              <a:t>Applications pratiques, limite et perceptives</a:t>
            </a:r>
          </a:p>
        </p:txBody>
      </p:sp>
      <p:sp>
        <p:nvSpPr>
          <p:cNvPr id="211" name="Google Shape;211;p29"/>
          <p:cNvSpPr txBox="1">
            <a:spLocks noGrp="1"/>
          </p:cNvSpPr>
          <p:nvPr>
            <p:ph type="title" idx="5"/>
          </p:nvPr>
        </p:nvSpPr>
        <p:spPr>
          <a:xfrm>
            <a:off x="4718219" y="1946416"/>
            <a:ext cx="609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05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E5FC83F8-1BE5-D53F-5CEF-2531DA1C9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>
            <a:extLst>
              <a:ext uri="{FF2B5EF4-FFF2-40B4-BE49-F238E27FC236}">
                <a16:creationId xmlns:a16="http://schemas.microsoft.com/office/drawing/2014/main" id="{CD660033-2CD2-EB16-CB03-3A6B700999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4808296" y="36855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>
            <a:extLst>
              <a:ext uri="{FF2B5EF4-FFF2-40B4-BE49-F238E27FC236}">
                <a16:creationId xmlns:a16="http://schemas.microsoft.com/office/drawing/2014/main" id="{56425638-0DEA-EEC7-7A45-59F7A06B7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150" y="3833101"/>
            <a:ext cx="7867884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sz="4000" dirty="0"/>
              <a:t>Entrainement pratique d’un VAE</a:t>
            </a:r>
            <a:br>
              <a:rPr lang="fr-FR" sz="4000" dirty="0"/>
            </a:br>
            <a:br>
              <a:rPr lang="fr-FR" sz="4000" dirty="0"/>
            </a:br>
            <a:br>
              <a:rPr lang="fr-FR" sz="4000" dirty="0"/>
            </a:br>
            <a:endParaRPr lang="fr-FR" dirty="0"/>
          </a:p>
        </p:txBody>
      </p:sp>
      <p:sp>
        <p:nvSpPr>
          <p:cNvPr id="250" name="Google Shape;250;p34">
            <a:extLst>
              <a:ext uri="{FF2B5EF4-FFF2-40B4-BE49-F238E27FC236}">
                <a16:creationId xmlns:a16="http://schemas.microsoft.com/office/drawing/2014/main" id="{C3BE4F61-3F59-A614-56DD-3A0731647A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4150" y="1228493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19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622BFF48-205B-7AE2-5C7D-BF76EAC26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69FE50B9-0DEF-2A5E-E27B-EAD30D82C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Rendre l’apprentissage possible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Diagramme 1">
                <a:extLst>
                  <a:ext uri="{FF2B5EF4-FFF2-40B4-BE49-F238E27FC236}">
                    <a16:creationId xmlns:a16="http://schemas.microsoft.com/office/drawing/2014/main" id="{22662FB2-DB18-5884-F1A0-B13F784EE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5318341"/>
                  </p:ext>
                </p:extLst>
              </p:nvPr>
            </p:nvGraphicFramePr>
            <p:xfrm>
              <a:off x="257295" y="376233"/>
              <a:ext cx="8629410" cy="34888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2" name="Diagramme 1">
                <a:extLst>
                  <a:ext uri="{FF2B5EF4-FFF2-40B4-BE49-F238E27FC236}">
                    <a16:creationId xmlns:a16="http://schemas.microsoft.com/office/drawing/2014/main" id="{22662FB2-DB18-5884-F1A0-B13F784EE0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35318341"/>
                  </p:ext>
                </p:extLst>
              </p:nvPr>
            </p:nvGraphicFramePr>
            <p:xfrm>
              <a:off x="257295" y="376233"/>
              <a:ext cx="8629410" cy="348881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89B17D2E-1FD9-3018-C68B-8E83E0D57E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1250" y="2873566"/>
            <a:ext cx="4117318" cy="10481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D5333B2-6D80-7FD9-EC4C-02A38BDC0A29}"/>
                  </a:ext>
                </a:extLst>
              </p:cNvPr>
              <p:cNvSpPr txBox="1"/>
              <p:nvPr/>
            </p:nvSpPr>
            <p:spPr>
              <a:xfrm>
                <a:off x="2408384" y="3159013"/>
                <a:ext cx="6779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 ~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D5333B2-6D80-7FD9-EC4C-02A38BDC0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384" y="3159013"/>
                <a:ext cx="677941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9635CE0F-903B-0718-4118-FEF803EEBB8E}"/>
              </a:ext>
            </a:extLst>
          </p:cNvPr>
          <p:cNvSpPr txBox="1"/>
          <p:nvPr/>
        </p:nvSpPr>
        <p:spPr>
          <a:xfrm>
            <a:off x="257295" y="4005861"/>
            <a:ext cx="4868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Epilogue" panose="020B0604020202020204" charset="0"/>
              </a:rPr>
              <a:t>Solution</a:t>
            </a:r>
            <a:r>
              <a:rPr lang="fr-FR" sz="2000" dirty="0">
                <a:latin typeface="Epilogue" panose="020B0604020202020204" charset="0"/>
              </a:rPr>
              <a:t>: Trick de </a:t>
            </a:r>
            <a:r>
              <a:rPr lang="fr-FR" sz="2000" dirty="0" err="1">
                <a:latin typeface="Epilogue" panose="020B0604020202020204" charset="0"/>
              </a:rPr>
              <a:t>reparamétrisation</a:t>
            </a:r>
            <a:endParaRPr lang="fr-FR" sz="2000" dirty="0"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700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E434F17F-98E3-A6B8-4F8E-B1A98B67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B4570213-F669-7497-BE05-B6A85DFC2B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Trick de reparamétrisation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A10898-B58C-D617-72CC-FFADE3550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10"/>
          <a:stretch/>
        </p:blipFill>
        <p:spPr>
          <a:xfrm>
            <a:off x="0" y="1939637"/>
            <a:ext cx="9144000" cy="2619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BF1DFC2-6A4E-578E-10E3-7513DC04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6" b="79399"/>
          <a:stretch/>
        </p:blipFill>
        <p:spPr>
          <a:xfrm>
            <a:off x="0" y="1079216"/>
            <a:ext cx="9144000" cy="646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007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144821DB-0194-68D5-6ACF-AEDF462DE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1C6467D7-B753-C6D7-EDD2-391A6CBF07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Trick de reparamétrisation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56ECE9D-A484-BE8C-6394-D85D9CA1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6" b="79399"/>
          <a:stretch/>
        </p:blipFill>
        <p:spPr>
          <a:xfrm>
            <a:off x="0" y="1079216"/>
            <a:ext cx="9144000" cy="646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4" descr="undefined">
            <a:extLst>
              <a:ext uri="{FF2B5EF4-FFF2-40B4-BE49-F238E27FC236}">
                <a16:creationId xmlns:a16="http://schemas.microsoft.com/office/drawing/2014/main" id="{2B652839-D2D9-F121-826F-00763E47E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092" y="2043046"/>
            <a:ext cx="5489943" cy="22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870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626CBBE7-16A0-C824-8462-C3259E6D29DE}"/>
              </a:ext>
            </a:extLst>
          </p:cNvPr>
          <p:cNvGrpSpPr/>
          <p:nvPr/>
        </p:nvGrpSpPr>
        <p:grpSpPr>
          <a:xfrm>
            <a:off x="132641" y="767653"/>
            <a:ext cx="7196413" cy="4130428"/>
            <a:chOff x="395878" y="1003180"/>
            <a:chExt cx="7196413" cy="4130428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A4D23EC9-8711-ECCC-9627-C519DFD69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2591" r="13839"/>
            <a:stretch/>
          </p:blipFill>
          <p:spPr>
            <a:xfrm>
              <a:off x="395878" y="1470261"/>
              <a:ext cx="7196413" cy="3663347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83F83C8-9DF9-FDA2-EB15-C86DC92F7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9218" b="89278"/>
            <a:stretch/>
          </p:blipFill>
          <p:spPr>
            <a:xfrm>
              <a:off x="395878" y="1003180"/>
              <a:ext cx="5076667" cy="467081"/>
            </a:xfrm>
            <a:prstGeom prst="rect">
              <a:avLst/>
            </a:prstGeom>
          </p:spPr>
        </p:pic>
      </p:grpSp>
      <p:sp>
        <p:nvSpPr>
          <p:cNvPr id="6" name="Google Shape;265;p36">
            <a:extLst>
              <a:ext uri="{FF2B5EF4-FFF2-40B4-BE49-F238E27FC236}">
                <a16:creationId xmlns:a16="http://schemas.microsoft.com/office/drawing/2014/main" id="{E527307B-21A8-D73B-3E00-9F6F98290D71}"/>
              </a:ext>
            </a:extLst>
          </p:cNvPr>
          <p:cNvSpPr txBox="1">
            <a:spLocks/>
          </p:cNvSpPr>
          <p:nvPr/>
        </p:nvSpPr>
        <p:spPr>
          <a:xfrm>
            <a:off x="132641" y="158329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b="1" dirty="0">
                <a:latin typeface="Epilogue" panose="020B0604020202020204" charset="0"/>
              </a:rPr>
              <a:t>Entraînement pratique d’un VAE</a:t>
            </a:r>
          </a:p>
        </p:txBody>
      </p:sp>
    </p:spTree>
    <p:extLst>
      <p:ext uri="{BB962C8B-B14F-4D97-AF65-F5344CB8AC3E}">
        <p14:creationId xmlns:p14="http://schemas.microsoft.com/office/powerpoint/2010/main" val="277921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01433-2562-B05A-6D70-5218AFD1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09"/>
            <a:ext cx="8007927" cy="518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8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3642556" y="284726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713224" y="1816050"/>
            <a:ext cx="6601975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Applications pratiques, limite et perceptives</a:t>
            </a:r>
          </a:p>
        </p:txBody>
      </p:sp>
      <p:sp>
        <p:nvSpPr>
          <p:cNvPr id="280" name="Google Shape;280;p37"/>
          <p:cNvSpPr txBox="1">
            <a:spLocks noGrp="1"/>
          </p:cNvSpPr>
          <p:nvPr>
            <p:ph type="title" idx="2"/>
          </p:nvPr>
        </p:nvSpPr>
        <p:spPr>
          <a:xfrm>
            <a:off x="713224" y="1044888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A0BAC69E-4163-FE63-D3C3-D1AE846E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CC1567E2-DF7A-12DF-3255-0088A47DF7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C906E28-934C-75A3-D133-3ED7AF21628B}"/>
              </a:ext>
            </a:extLst>
          </p:cNvPr>
          <p:cNvSpPr txBox="1"/>
          <p:nvPr/>
        </p:nvSpPr>
        <p:spPr>
          <a:xfrm>
            <a:off x="421019" y="1019655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Compression/Décompression et Génération d’Images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D0FBB3-90EC-0A2A-F3F9-566913A11AB6}"/>
              </a:ext>
            </a:extLst>
          </p:cNvPr>
          <p:cNvSpPr txBox="1"/>
          <p:nvPr/>
        </p:nvSpPr>
        <p:spPr>
          <a:xfrm>
            <a:off x="624950" y="1532771"/>
            <a:ext cx="153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Will Smith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6EC8663-5E2C-DAD3-DEF1-5077A935C38D}"/>
              </a:ext>
            </a:extLst>
          </p:cNvPr>
          <p:cNvSpPr txBox="1"/>
          <p:nvPr/>
        </p:nvSpPr>
        <p:spPr>
          <a:xfrm>
            <a:off x="3566050" y="1517137"/>
            <a:ext cx="153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Tom </a:t>
            </a:r>
            <a:r>
              <a:rPr lang="fr-FR" dirty="0" err="1"/>
              <a:t>Hanks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C657BD5-9911-FC1D-AD26-2D81217D72AE}"/>
              </a:ext>
            </a:extLst>
          </p:cNvPr>
          <p:cNvSpPr txBox="1"/>
          <p:nvPr/>
        </p:nvSpPr>
        <p:spPr>
          <a:xfrm>
            <a:off x="2105094" y="2548241"/>
            <a:ext cx="153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Tom </a:t>
            </a:r>
            <a:r>
              <a:rPr lang="fr-FR" dirty="0" err="1"/>
              <a:t>Cruse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E7757DA-4477-BCEA-FEBB-907DA81067BA}"/>
              </a:ext>
            </a:extLst>
          </p:cNvPr>
          <p:cNvSpPr txBox="1"/>
          <p:nvPr/>
        </p:nvSpPr>
        <p:spPr>
          <a:xfrm>
            <a:off x="7404742" y="711878"/>
            <a:ext cx="1532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Angelina Jolie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CD4808E-6C84-E85D-4496-BF179E8F6660}"/>
              </a:ext>
            </a:extLst>
          </p:cNvPr>
          <p:cNvSpPr txBox="1"/>
          <p:nvPr/>
        </p:nvSpPr>
        <p:spPr>
          <a:xfrm>
            <a:off x="5260541" y="2056460"/>
            <a:ext cx="18463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Jennifer Lawrence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5D2B6E-9D6C-F9B9-55E3-C2E979DC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54" y="1840548"/>
            <a:ext cx="1415387" cy="141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911500-8810-9FAC-A767-378898A7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10" y="2940290"/>
            <a:ext cx="1466987" cy="146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128CDCD-8E69-3F97-1AE3-861C83F36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865" y="1840548"/>
            <a:ext cx="1347479" cy="158058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EB0EFC0-F123-D92F-F8E5-9F1367E1B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883" y="1109981"/>
            <a:ext cx="1925284" cy="23111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D1ED7B7-33B9-3494-586C-37FBCA55E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469" y="2548241"/>
            <a:ext cx="1765937" cy="17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7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396022A9-F72B-C001-1AC4-87E75B0A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970D3144-316E-6160-E497-9237AF4733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28001CD-B107-C636-514D-60D515D2B507}"/>
              </a:ext>
            </a:extLst>
          </p:cNvPr>
          <p:cNvSpPr txBox="1"/>
          <p:nvPr/>
        </p:nvSpPr>
        <p:spPr>
          <a:xfrm>
            <a:off x="362190" y="865325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de Réseaux de neurones : Réseaux CNN</a:t>
            </a:r>
          </a:p>
        </p:txBody>
      </p:sp>
      <p:pic>
        <p:nvPicPr>
          <p:cNvPr id="6146" name="Picture 2" descr="Couche de Convolution: Tout savoir sur les CNN - Meilleur Guide">
            <a:extLst>
              <a:ext uri="{FF2B5EF4-FFF2-40B4-BE49-F238E27FC236}">
                <a16:creationId xmlns:a16="http://schemas.microsoft.com/office/drawing/2014/main" id="{E802B4CD-830C-EF35-BDCC-4B62AA78C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3" y="1173102"/>
            <a:ext cx="5070509" cy="32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9FF58AF-AFEC-5BC0-9092-9123A316ABC9}"/>
              </a:ext>
            </a:extLst>
          </p:cNvPr>
          <p:cNvSpPr txBox="1"/>
          <p:nvPr/>
        </p:nvSpPr>
        <p:spPr>
          <a:xfrm>
            <a:off x="5444745" y="1745802"/>
            <a:ext cx="3401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Elle réduit la </a:t>
            </a:r>
            <a:r>
              <a:rPr lang="fr-FR" b="1" dirty="0"/>
              <a:t>dimension de l’image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Elle augmente la </a:t>
            </a:r>
            <a:r>
              <a:rPr lang="fr-FR" b="1" dirty="0"/>
              <a:t>profondeur de l’image</a:t>
            </a:r>
            <a:r>
              <a:rPr lang="fr-FR" dirty="0"/>
              <a:t> en sorite (nombre de canaux)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Elle préserve la </a:t>
            </a:r>
            <a:r>
              <a:rPr lang="fr-FR" b="1" dirty="0"/>
              <a:t>structure spatiale </a:t>
            </a:r>
            <a:r>
              <a:rPr lang="fr-FR" dirty="0"/>
              <a:t>des objets</a:t>
            </a:r>
          </a:p>
        </p:txBody>
      </p:sp>
    </p:spTree>
    <p:extLst>
      <p:ext uri="{BB962C8B-B14F-4D97-AF65-F5344CB8AC3E}">
        <p14:creationId xmlns:p14="http://schemas.microsoft.com/office/powerpoint/2010/main" val="295233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466F8E85-E60A-584F-7521-AE557EDE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E4C009E6-B57A-4F11-8B57-2AE6F5E4FE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98ED7D-03C3-77CA-AA9C-9CC7983BA407}"/>
              </a:ext>
            </a:extLst>
          </p:cNvPr>
          <p:cNvSpPr txBox="1"/>
          <p:nvPr/>
        </p:nvSpPr>
        <p:spPr>
          <a:xfrm>
            <a:off x="362190" y="865325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de Réseaux de neurones : Réseaux CNN</a:t>
            </a:r>
          </a:p>
        </p:txBody>
      </p:sp>
      <p:pic>
        <p:nvPicPr>
          <p:cNvPr id="6146" name="Picture 2" descr="Couche de Convolution: Tout savoir sur les CNN - Meilleur Guide">
            <a:extLst>
              <a:ext uri="{FF2B5EF4-FFF2-40B4-BE49-F238E27FC236}">
                <a16:creationId xmlns:a16="http://schemas.microsoft.com/office/drawing/2014/main" id="{30DF5433-1326-0BB5-60FF-5D16EF84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13" y="1173102"/>
            <a:ext cx="5070509" cy="32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9BD618A-4FB2-135F-BCA6-66A158FC042B}"/>
              </a:ext>
            </a:extLst>
          </p:cNvPr>
          <p:cNvSpPr txBox="1"/>
          <p:nvPr/>
        </p:nvSpPr>
        <p:spPr>
          <a:xfrm>
            <a:off x="5414771" y="234384"/>
            <a:ext cx="3574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Pourquoi utiliser un réseaux CNN pour un VAE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E7F24A-44C0-57A7-43A5-CB246E02EF83}"/>
              </a:ext>
            </a:extLst>
          </p:cNvPr>
          <p:cNvSpPr txBox="1"/>
          <p:nvPr/>
        </p:nvSpPr>
        <p:spPr>
          <a:xfrm>
            <a:off x="5262361" y="1017478"/>
            <a:ext cx="38816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Extraction efficace des motifs visuels</a:t>
            </a:r>
            <a:r>
              <a:rPr lang="fr-FR" dirty="0"/>
              <a:t> : les convolutions détectent bords, textures et formes locales indispensables pour encoder une image de manière pertinente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Compression hiérarchique avec moins de paramètres</a:t>
            </a:r>
            <a:r>
              <a:rPr lang="fr-FR" dirty="0"/>
              <a:t> : elles réduisent progressivement la taille de l’image tout en conservant l’essentiel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Préservent la structure spatiale</a:t>
            </a:r>
            <a:r>
              <a:rPr lang="fr-FR" dirty="0"/>
              <a:t> : contrairement à un </a:t>
            </a:r>
            <a:r>
              <a:rPr lang="fr-FR" b="1" dirty="0" err="1"/>
              <a:t>flatten</a:t>
            </a:r>
            <a:r>
              <a:rPr lang="fr-FR" dirty="0"/>
              <a:t> direct, les Conv2D respectent l’organisation 2D de l’image, ce qui améliore la qualité du latent et des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45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3718690" y="412742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>
            <a:spLocks noGrp="1"/>
          </p:cNvSpPr>
          <p:nvPr>
            <p:ph type="title"/>
          </p:nvPr>
        </p:nvSpPr>
        <p:spPr>
          <a:xfrm>
            <a:off x="713225" y="2479075"/>
            <a:ext cx="639273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Autoencodeurs</a:t>
            </a:r>
            <a:r>
              <a:rPr lang="fr-FR" sz="4000" dirty="0"/>
              <a:t> classiques: concept et limites</a:t>
            </a:r>
            <a:br>
              <a:rPr lang="fr-FR" sz="4000" dirty="0"/>
            </a:br>
            <a:endParaRPr dirty="0"/>
          </a:p>
        </p:txBody>
      </p:sp>
      <p:sp>
        <p:nvSpPr>
          <p:cNvPr id="220" name="Google Shape;220;p30"/>
          <p:cNvSpPr txBox="1">
            <a:spLocks noGrp="1"/>
          </p:cNvSpPr>
          <p:nvPr>
            <p:ph type="title" idx="2"/>
          </p:nvPr>
        </p:nvSpPr>
        <p:spPr>
          <a:xfrm>
            <a:off x="713225" y="533933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7C574BB-2276-D27E-2B9A-F45CDF2DA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60B9858A-9010-B887-D06E-5C00FA5E25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51802CA-73E5-108A-E8F1-9CCC6934C4AF}"/>
              </a:ext>
            </a:extLst>
          </p:cNvPr>
          <p:cNvSpPr txBox="1"/>
          <p:nvPr/>
        </p:nvSpPr>
        <p:spPr>
          <a:xfrm>
            <a:off x="1184492" y="865325"/>
            <a:ext cx="1946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Encodeur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F06CC7-0D5E-926D-DB44-3034C632504E}"/>
              </a:ext>
            </a:extLst>
          </p:cNvPr>
          <p:cNvSpPr txBox="1"/>
          <p:nvPr/>
        </p:nvSpPr>
        <p:spPr>
          <a:xfrm>
            <a:off x="5961520" y="878658"/>
            <a:ext cx="1946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Décodeur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64C0E6-649D-A352-BDC2-287EBFA68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10" y="1239062"/>
            <a:ext cx="4091398" cy="31722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C781D3-4E03-548D-023A-F0CA7EB5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446" y="1373675"/>
            <a:ext cx="4318344" cy="25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5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DAB5EFD8-1DF8-A5A5-33ED-11E7C54E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B89D5FFD-4AA0-4187-6289-25D59DFB22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EA551F-3B55-9BC9-EC7F-5CBBF4C305B7}"/>
              </a:ext>
            </a:extLst>
          </p:cNvPr>
          <p:cNvSpPr txBox="1"/>
          <p:nvPr/>
        </p:nvSpPr>
        <p:spPr>
          <a:xfrm>
            <a:off x="388504" y="847696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Structure de Réseaux de neurones (Extrait du code)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11B6694-DECD-39F0-85C0-19624B66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64" y="1155471"/>
            <a:ext cx="5183432" cy="32427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FAE9FB-4B87-EC96-269E-55834E2F0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86" y="1155471"/>
            <a:ext cx="3419473" cy="31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68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5B6C4C0F-D4EA-ECB3-7932-4A82B7668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0E6D52FE-CCC2-5DDD-04C0-DB4614274B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B60054-8A68-B07B-B8EA-D7F7E9368733}"/>
              </a:ext>
            </a:extLst>
          </p:cNvPr>
          <p:cNvSpPr txBox="1"/>
          <p:nvPr/>
        </p:nvSpPr>
        <p:spPr>
          <a:xfrm>
            <a:off x="388504" y="847696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Résultats Compression/Décompression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A38066-F71A-B088-34B7-4D2C9BBA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7291"/>
            <a:ext cx="9144000" cy="23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30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8A8D39F6-33CB-FF42-0261-9C176283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ECB28719-FEBD-E07B-C55B-87B9B4F589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Pratiques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888DB8-AD1E-172F-D573-0D054A8733BA}"/>
              </a:ext>
            </a:extLst>
          </p:cNvPr>
          <p:cNvSpPr txBox="1"/>
          <p:nvPr/>
        </p:nvSpPr>
        <p:spPr>
          <a:xfrm>
            <a:off x="388504" y="847696"/>
            <a:ext cx="7078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Résultats Générations d’images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801D5C-36FD-15DB-63EA-232E57894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0" y="1136116"/>
            <a:ext cx="7683591" cy="32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12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>
          <a:extLst>
            <a:ext uri="{FF2B5EF4-FFF2-40B4-BE49-F238E27FC236}">
              <a16:creationId xmlns:a16="http://schemas.microsoft.com/office/drawing/2014/main" id="{F5FC285A-66AB-B048-00D6-60A0C0029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>
            <a:extLst>
              <a:ext uri="{FF2B5EF4-FFF2-40B4-BE49-F238E27FC236}">
                <a16:creationId xmlns:a16="http://schemas.microsoft.com/office/drawing/2014/main" id="{B3480614-B1AA-98A7-CD7F-06E84B4819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2190" y="292625"/>
            <a:ext cx="80051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AB8E6B-42C7-F97B-74FA-48D1B365837F}"/>
              </a:ext>
            </a:extLst>
          </p:cNvPr>
          <p:cNvSpPr txBox="1"/>
          <p:nvPr/>
        </p:nvSpPr>
        <p:spPr>
          <a:xfrm>
            <a:off x="644685" y="993341"/>
            <a:ext cx="74007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Reconstruction floues</a:t>
            </a:r>
          </a:p>
          <a:p>
            <a:r>
              <a:rPr lang="fr-FR" dirty="0"/>
              <a:t>&gt; Les VAE ont tendance à produire des images "moyennes" et peu nettes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L’espace latent peu interprétable</a:t>
            </a:r>
          </a:p>
          <a:p>
            <a:r>
              <a:rPr lang="fr-FR" dirty="0"/>
              <a:t>&gt; Le vecteur latent n’est pas toujours structuré de manière claire ni exploitable directement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Compris reconstruction /  régularisation</a:t>
            </a:r>
          </a:p>
          <a:p>
            <a:r>
              <a:rPr lang="fr-FR" dirty="0"/>
              <a:t>&gt; La divergence KL peut nuire à la qualité des reconstructions si elle est trop forte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Moins performants que les GAN pour la génération réaliste</a:t>
            </a:r>
          </a:p>
          <a:p>
            <a:r>
              <a:rPr lang="fr-FR" dirty="0"/>
              <a:t>&gt; Les GAN produisent souvent des images plus nettes et plus naturelles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Hypothèse forte sur la distribution latente</a:t>
            </a:r>
          </a:p>
          <a:p>
            <a:r>
              <a:rPr lang="fr-FR" dirty="0"/>
              <a:t>&gt; Le VAE suppose que les variables latentes suivent une loi normale multivariée, ce qui peut être limitant</a:t>
            </a:r>
          </a:p>
        </p:txBody>
      </p:sp>
    </p:spTree>
    <p:extLst>
      <p:ext uri="{BB962C8B-B14F-4D97-AF65-F5344CB8AC3E}">
        <p14:creationId xmlns:p14="http://schemas.microsoft.com/office/powerpoint/2010/main" val="3879404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/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2475107" y="132326"/>
            <a:ext cx="7345285" cy="477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9"/>
          <p:cNvSpPr txBox="1">
            <a:spLocks noGrp="1"/>
          </p:cNvSpPr>
          <p:nvPr>
            <p:ph type="title"/>
          </p:nvPr>
        </p:nvSpPr>
        <p:spPr>
          <a:xfrm>
            <a:off x="713225" y="1816050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93" name="Google Shape;293;p39"/>
          <p:cNvSpPr txBox="1">
            <a:spLocks noGrp="1"/>
          </p:cNvSpPr>
          <p:nvPr>
            <p:ph type="title" idx="2"/>
          </p:nvPr>
        </p:nvSpPr>
        <p:spPr>
          <a:xfrm>
            <a:off x="713225" y="1528950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>
          <a:extLst>
            <a:ext uri="{FF2B5EF4-FFF2-40B4-BE49-F238E27FC236}">
              <a16:creationId xmlns:a16="http://schemas.microsoft.com/office/drawing/2014/main" id="{EBFE1E22-DBE1-0430-230B-3AD42CEC8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9">
            <a:extLst>
              <a:ext uri="{FF2B5EF4-FFF2-40B4-BE49-F238E27FC236}">
                <a16:creationId xmlns:a16="http://schemas.microsoft.com/office/drawing/2014/main" id="{B4E0EFAC-0450-5591-A95D-20C01ECAA39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2475107" y="132326"/>
            <a:ext cx="7345285" cy="4776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597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6" y="904158"/>
            <a:ext cx="4634976" cy="38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>
            <a:spLocks noGrp="1"/>
          </p:cNvSpPr>
          <p:nvPr>
            <p:ph type="title"/>
          </p:nvPr>
        </p:nvSpPr>
        <p:spPr>
          <a:xfrm>
            <a:off x="542075" y="250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Qu’est-ce</a:t>
            </a:r>
            <a:r>
              <a:rPr lang="en" dirty="0"/>
              <a:t>  </a:t>
            </a:r>
            <a:r>
              <a:rPr lang="en" dirty="0" err="1"/>
              <a:t>qu’un</a:t>
            </a:r>
            <a:r>
              <a:rPr lang="en" dirty="0"/>
              <a:t> </a:t>
            </a:r>
            <a:r>
              <a:rPr lang="en" dirty="0" err="1"/>
              <a:t>Autoencodeur</a:t>
            </a:r>
            <a:r>
              <a:rPr lang="en" dirty="0"/>
              <a:t> ?</a:t>
            </a:r>
            <a:endParaRPr dirty="0"/>
          </a:p>
        </p:txBody>
      </p:sp>
      <p:sp>
        <p:nvSpPr>
          <p:cNvPr id="227" name="Google Shape;227;p31"/>
          <p:cNvSpPr txBox="1"/>
          <p:nvPr/>
        </p:nvSpPr>
        <p:spPr>
          <a:xfrm>
            <a:off x="4990027" y="1125446"/>
            <a:ext cx="2959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 dirty="0"/>
              <a:t>Architecture </a:t>
            </a:r>
            <a:r>
              <a:rPr lang="en" sz="1500" b="1" dirty="0" err="1"/>
              <a:t>typique</a:t>
            </a:r>
            <a:r>
              <a:rPr lang="en" sz="1500" b="1" dirty="0"/>
              <a:t> :</a:t>
            </a:r>
            <a:endParaRPr sz="1500" b="1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Entrée :</a:t>
            </a:r>
            <a:r>
              <a:rPr lang="en" sz="1300" dirty="0"/>
              <a:t> x (ex: image, signal audio, </a:t>
            </a:r>
            <a:r>
              <a:rPr lang="en" sz="1300" dirty="0" err="1"/>
              <a:t>texte</a:t>
            </a:r>
            <a:r>
              <a:rPr lang="en" sz="1300" dirty="0"/>
              <a:t> </a:t>
            </a:r>
            <a:r>
              <a:rPr lang="en" sz="1300" dirty="0" err="1"/>
              <a:t>encodé</a:t>
            </a:r>
            <a:r>
              <a:rPr lang="en" sz="1300" dirty="0"/>
              <a:t>…)</a:t>
            </a:r>
            <a:endParaRPr sz="1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2586DB-F967-DF3B-22DE-ADDD7CCE6C66}"/>
              </a:ext>
            </a:extLst>
          </p:cNvPr>
          <p:cNvSpPr/>
          <p:nvPr/>
        </p:nvSpPr>
        <p:spPr>
          <a:xfrm>
            <a:off x="1166769" y="836043"/>
            <a:ext cx="3532909" cy="6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93E07-AD10-3687-B86C-CCDB385B36B2}"/>
              </a:ext>
            </a:extLst>
          </p:cNvPr>
          <p:cNvSpPr/>
          <p:nvPr/>
        </p:nvSpPr>
        <p:spPr>
          <a:xfrm>
            <a:off x="2139142" y="4211117"/>
            <a:ext cx="3532909" cy="6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4285B-3EC5-E64C-4E1B-1F4E6E5D2DF6}"/>
              </a:ext>
            </a:extLst>
          </p:cNvPr>
          <p:cNvSpPr/>
          <p:nvPr/>
        </p:nvSpPr>
        <p:spPr>
          <a:xfrm rot="5400000">
            <a:off x="2377358" y="3612934"/>
            <a:ext cx="1007415" cy="337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E883142-BAF0-9238-D285-CF6241B5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>
            <a:extLst>
              <a:ext uri="{FF2B5EF4-FFF2-40B4-BE49-F238E27FC236}">
                <a16:creationId xmlns:a16="http://schemas.microsoft.com/office/drawing/2014/main" id="{0BD53520-71CF-7903-4A95-CF6C17EF0F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6" y="904158"/>
            <a:ext cx="4634976" cy="38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>
            <a:extLst>
              <a:ext uri="{FF2B5EF4-FFF2-40B4-BE49-F238E27FC236}">
                <a16:creationId xmlns:a16="http://schemas.microsoft.com/office/drawing/2014/main" id="{3BBD71E0-735D-3DB3-25E1-02AA49289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075" y="250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Qu’est-ce</a:t>
            </a:r>
            <a:r>
              <a:rPr lang="en" dirty="0"/>
              <a:t>  </a:t>
            </a:r>
            <a:r>
              <a:rPr lang="en" dirty="0" err="1"/>
              <a:t>qu’un</a:t>
            </a:r>
            <a:r>
              <a:rPr lang="en" dirty="0"/>
              <a:t> </a:t>
            </a:r>
            <a:r>
              <a:rPr lang="en" dirty="0" err="1"/>
              <a:t>Autoencodeur</a:t>
            </a:r>
            <a:r>
              <a:rPr lang="en" dirty="0"/>
              <a:t> ?</a:t>
            </a:r>
            <a:endParaRPr dirty="0"/>
          </a:p>
        </p:txBody>
      </p:sp>
      <p:sp>
        <p:nvSpPr>
          <p:cNvPr id="227" name="Google Shape;227;p31">
            <a:extLst>
              <a:ext uri="{FF2B5EF4-FFF2-40B4-BE49-F238E27FC236}">
                <a16:creationId xmlns:a16="http://schemas.microsoft.com/office/drawing/2014/main" id="{5A581D3C-652A-0146-11AB-F78205BF3CBD}"/>
              </a:ext>
            </a:extLst>
          </p:cNvPr>
          <p:cNvSpPr txBox="1"/>
          <p:nvPr/>
        </p:nvSpPr>
        <p:spPr>
          <a:xfrm>
            <a:off x="4990027" y="1125446"/>
            <a:ext cx="2959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 dirty="0"/>
              <a:t>Architecture </a:t>
            </a:r>
            <a:r>
              <a:rPr lang="en" sz="1500" b="1" dirty="0" err="1"/>
              <a:t>typique</a:t>
            </a:r>
            <a:r>
              <a:rPr lang="en" sz="1500" b="1" dirty="0"/>
              <a:t> :</a:t>
            </a:r>
            <a:endParaRPr sz="1500" b="1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Entrée :</a:t>
            </a:r>
            <a:r>
              <a:rPr lang="en" sz="1300" dirty="0"/>
              <a:t> x (ex: image, signal audio, </a:t>
            </a:r>
            <a:r>
              <a:rPr lang="en" sz="1300" dirty="0" err="1"/>
              <a:t>texte</a:t>
            </a:r>
            <a:r>
              <a:rPr lang="en" sz="1300" dirty="0"/>
              <a:t> </a:t>
            </a:r>
            <a:r>
              <a:rPr lang="en" sz="1300" dirty="0" err="1"/>
              <a:t>encodé</a:t>
            </a:r>
            <a:r>
              <a:rPr lang="en" sz="1300" dirty="0"/>
              <a:t>…)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Couche </a:t>
            </a:r>
            <a:r>
              <a:rPr lang="en" sz="1300" b="1" dirty="0" err="1"/>
              <a:t>d’encodeur</a:t>
            </a:r>
            <a:r>
              <a:rPr lang="en" sz="1300" b="1" dirty="0"/>
              <a:t> :</a:t>
            </a:r>
            <a:r>
              <a:rPr lang="en" sz="1300" dirty="0"/>
              <a:t> </a:t>
            </a:r>
            <a:r>
              <a:rPr lang="en" sz="1300" dirty="0" err="1"/>
              <a:t>Transforme</a:t>
            </a:r>
            <a:r>
              <a:rPr lang="en" sz="1300" dirty="0"/>
              <a:t> x </a:t>
            </a:r>
            <a:r>
              <a:rPr lang="en" sz="1300" dirty="0" err="1"/>
              <a:t>en</a:t>
            </a:r>
            <a:r>
              <a:rPr lang="en" sz="1300" dirty="0"/>
              <a:t> </a:t>
            </a:r>
            <a:r>
              <a:rPr lang="en" sz="1300" dirty="0" err="1"/>
              <a:t>une</a:t>
            </a:r>
            <a:r>
              <a:rPr lang="en" sz="1300" dirty="0"/>
              <a:t> </a:t>
            </a:r>
            <a:r>
              <a:rPr lang="en" sz="1300" b="1" dirty="0" err="1"/>
              <a:t>représentation</a:t>
            </a:r>
            <a:r>
              <a:rPr lang="en" sz="1300" b="1" dirty="0"/>
              <a:t> </a:t>
            </a:r>
            <a:r>
              <a:rPr lang="en" sz="1300" b="1" dirty="0" err="1"/>
              <a:t>latente</a:t>
            </a:r>
            <a:r>
              <a:rPr lang="en" sz="1300" dirty="0"/>
              <a:t> z.</a:t>
            </a:r>
            <a:endParaRPr sz="1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A0256F-FAB0-DB2E-E167-A6A34147184D}"/>
              </a:ext>
            </a:extLst>
          </p:cNvPr>
          <p:cNvSpPr/>
          <p:nvPr/>
        </p:nvSpPr>
        <p:spPr>
          <a:xfrm rot="21437180">
            <a:off x="2569580" y="873969"/>
            <a:ext cx="2141673" cy="6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DDF20A-074B-CE72-8EC3-A17B5018D868}"/>
              </a:ext>
            </a:extLst>
          </p:cNvPr>
          <p:cNvSpPr/>
          <p:nvPr/>
        </p:nvSpPr>
        <p:spPr>
          <a:xfrm>
            <a:off x="3646025" y="4211117"/>
            <a:ext cx="2026026" cy="6752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32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14920CF3-678F-D15F-58B2-DC59FD47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>
            <a:extLst>
              <a:ext uri="{FF2B5EF4-FFF2-40B4-BE49-F238E27FC236}">
                <a16:creationId xmlns:a16="http://schemas.microsoft.com/office/drawing/2014/main" id="{64FF0100-0765-F1FA-7CBA-77E3A6F9FF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6" y="904158"/>
            <a:ext cx="4634976" cy="38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>
            <a:extLst>
              <a:ext uri="{FF2B5EF4-FFF2-40B4-BE49-F238E27FC236}">
                <a16:creationId xmlns:a16="http://schemas.microsoft.com/office/drawing/2014/main" id="{6B19398A-071F-A1CC-BE79-4712007AD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075" y="250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Qu’est-ce</a:t>
            </a:r>
            <a:r>
              <a:rPr lang="en" dirty="0"/>
              <a:t>  </a:t>
            </a:r>
            <a:r>
              <a:rPr lang="en" dirty="0" err="1"/>
              <a:t>qu’un</a:t>
            </a:r>
            <a:r>
              <a:rPr lang="en" dirty="0"/>
              <a:t> </a:t>
            </a:r>
            <a:r>
              <a:rPr lang="en" dirty="0" err="1"/>
              <a:t>Autoencodeur</a:t>
            </a:r>
            <a:r>
              <a:rPr lang="en" dirty="0"/>
              <a:t> ?</a:t>
            </a:r>
            <a:endParaRPr dirty="0"/>
          </a:p>
        </p:txBody>
      </p:sp>
      <p:sp>
        <p:nvSpPr>
          <p:cNvPr id="227" name="Google Shape;227;p31">
            <a:extLst>
              <a:ext uri="{FF2B5EF4-FFF2-40B4-BE49-F238E27FC236}">
                <a16:creationId xmlns:a16="http://schemas.microsoft.com/office/drawing/2014/main" id="{C5269205-D409-F678-A5C4-B5D8863144B8}"/>
              </a:ext>
            </a:extLst>
          </p:cNvPr>
          <p:cNvSpPr txBox="1"/>
          <p:nvPr/>
        </p:nvSpPr>
        <p:spPr>
          <a:xfrm>
            <a:off x="4990027" y="1125446"/>
            <a:ext cx="2959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 dirty="0"/>
              <a:t>Architecture </a:t>
            </a:r>
            <a:r>
              <a:rPr lang="en" sz="1500" b="1" dirty="0" err="1"/>
              <a:t>typique</a:t>
            </a:r>
            <a:r>
              <a:rPr lang="en" sz="1500" b="1" dirty="0"/>
              <a:t> :</a:t>
            </a:r>
            <a:endParaRPr sz="1500" b="1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Entrée :</a:t>
            </a:r>
            <a:r>
              <a:rPr lang="en" sz="1300" dirty="0"/>
              <a:t> x (ex: image, signal audio, </a:t>
            </a:r>
            <a:r>
              <a:rPr lang="en" sz="1300" dirty="0" err="1"/>
              <a:t>texte</a:t>
            </a:r>
            <a:r>
              <a:rPr lang="en" sz="1300" dirty="0"/>
              <a:t> </a:t>
            </a:r>
            <a:r>
              <a:rPr lang="en" sz="1300" dirty="0" err="1"/>
              <a:t>encodé</a:t>
            </a:r>
            <a:r>
              <a:rPr lang="en" sz="1300" dirty="0"/>
              <a:t>…)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Couche </a:t>
            </a:r>
            <a:r>
              <a:rPr lang="en" sz="1300" b="1" dirty="0" err="1"/>
              <a:t>d’encodeur</a:t>
            </a:r>
            <a:r>
              <a:rPr lang="en" sz="1300" b="1" dirty="0"/>
              <a:t> :</a:t>
            </a:r>
            <a:r>
              <a:rPr lang="en" sz="1300" dirty="0"/>
              <a:t> </a:t>
            </a:r>
            <a:r>
              <a:rPr lang="en" sz="1300" dirty="0" err="1"/>
              <a:t>Transforme</a:t>
            </a:r>
            <a:r>
              <a:rPr lang="en" sz="1300" dirty="0"/>
              <a:t> x </a:t>
            </a:r>
            <a:r>
              <a:rPr lang="en" sz="1300" dirty="0" err="1"/>
              <a:t>en</a:t>
            </a:r>
            <a:r>
              <a:rPr lang="en" sz="1300" dirty="0"/>
              <a:t> </a:t>
            </a:r>
            <a:r>
              <a:rPr lang="en" sz="1300" dirty="0" err="1"/>
              <a:t>une</a:t>
            </a:r>
            <a:r>
              <a:rPr lang="en" sz="1300" dirty="0"/>
              <a:t> </a:t>
            </a:r>
            <a:r>
              <a:rPr lang="en" sz="1300" b="1" dirty="0" err="1"/>
              <a:t>représentation</a:t>
            </a:r>
            <a:r>
              <a:rPr lang="en" sz="1300" b="1" dirty="0"/>
              <a:t> </a:t>
            </a:r>
            <a:r>
              <a:rPr lang="en" sz="1300" b="1" dirty="0" err="1"/>
              <a:t>latente</a:t>
            </a:r>
            <a:r>
              <a:rPr lang="en" sz="1300" dirty="0"/>
              <a:t> z.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Latent Space :</a:t>
            </a:r>
            <a:r>
              <a:rPr lang="en" sz="1300" dirty="0"/>
              <a:t> </a:t>
            </a:r>
            <a:r>
              <a:rPr lang="en" sz="1300" dirty="0" err="1"/>
              <a:t>Contient</a:t>
            </a:r>
            <a:r>
              <a:rPr lang="en" sz="1300" dirty="0"/>
              <a:t> les </a:t>
            </a:r>
            <a:r>
              <a:rPr lang="en" sz="1300" b="1" dirty="0"/>
              <a:t>données </a:t>
            </a:r>
            <a:r>
              <a:rPr lang="en" sz="1300" b="1" dirty="0" err="1"/>
              <a:t>compressées</a:t>
            </a:r>
            <a:r>
              <a:rPr lang="en" sz="1300" b="1" dirty="0"/>
              <a:t>  </a:t>
            </a:r>
            <a:r>
              <a:rPr lang="en" sz="1300" dirty="0"/>
              <a:t>de x..</a:t>
            </a:r>
            <a:endParaRPr sz="1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21CB0-3590-F1A5-0FA4-C681DE6BDD92}"/>
              </a:ext>
            </a:extLst>
          </p:cNvPr>
          <p:cNvSpPr/>
          <p:nvPr/>
        </p:nvSpPr>
        <p:spPr>
          <a:xfrm>
            <a:off x="3206187" y="873969"/>
            <a:ext cx="1505066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F4425-69DE-4892-A989-8A0E524AF587}"/>
              </a:ext>
            </a:extLst>
          </p:cNvPr>
          <p:cNvSpPr/>
          <p:nvPr/>
        </p:nvSpPr>
        <p:spPr>
          <a:xfrm>
            <a:off x="3819467" y="4233222"/>
            <a:ext cx="1505066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93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31764628-4273-B0C2-2989-A76244BD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1">
            <a:extLst>
              <a:ext uri="{FF2B5EF4-FFF2-40B4-BE49-F238E27FC236}">
                <a16:creationId xmlns:a16="http://schemas.microsoft.com/office/drawing/2014/main" id="{72E1B425-9D9A-86D5-FBFE-D9E1E6BB27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6" y="904158"/>
            <a:ext cx="4634976" cy="38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>
            <a:extLst>
              <a:ext uri="{FF2B5EF4-FFF2-40B4-BE49-F238E27FC236}">
                <a16:creationId xmlns:a16="http://schemas.microsoft.com/office/drawing/2014/main" id="{F64C6C92-3157-9A13-7E96-8E29AABFAA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2075" y="2509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Qu’est-ce</a:t>
            </a:r>
            <a:r>
              <a:rPr lang="en" dirty="0"/>
              <a:t>  </a:t>
            </a:r>
            <a:r>
              <a:rPr lang="en" dirty="0" err="1"/>
              <a:t>qu’un</a:t>
            </a:r>
            <a:r>
              <a:rPr lang="en" dirty="0"/>
              <a:t> </a:t>
            </a:r>
            <a:r>
              <a:rPr lang="en" dirty="0" err="1"/>
              <a:t>Autoencodeur</a:t>
            </a:r>
            <a:r>
              <a:rPr lang="en" dirty="0"/>
              <a:t> ?</a:t>
            </a:r>
            <a:endParaRPr dirty="0"/>
          </a:p>
        </p:txBody>
      </p:sp>
      <p:sp>
        <p:nvSpPr>
          <p:cNvPr id="227" name="Google Shape;227;p31">
            <a:extLst>
              <a:ext uri="{FF2B5EF4-FFF2-40B4-BE49-F238E27FC236}">
                <a16:creationId xmlns:a16="http://schemas.microsoft.com/office/drawing/2014/main" id="{761633AF-1562-6967-3D40-7BF20A7A4017}"/>
              </a:ext>
            </a:extLst>
          </p:cNvPr>
          <p:cNvSpPr txBox="1"/>
          <p:nvPr/>
        </p:nvSpPr>
        <p:spPr>
          <a:xfrm>
            <a:off x="4990027" y="1125446"/>
            <a:ext cx="2959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500" b="1" dirty="0"/>
              <a:t>Architecture </a:t>
            </a:r>
            <a:r>
              <a:rPr lang="en" sz="1500" b="1" dirty="0" err="1"/>
              <a:t>typique</a:t>
            </a:r>
            <a:r>
              <a:rPr lang="en" sz="1500" b="1" dirty="0"/>
              <a:t> :</a:t>
            </a:r>
            <a:endParaRPr sz="1500" b="1" dirty="0"/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Entrée :</a:t>
            </a:r>
            <a:r>
              <a:rPr lang="en" sz="1300" dirty="0"/>
              <a:t> x (ex: image, signal audio, </a:t>
            </a:r>
            <a:r>
              <a:rPr lang="en" sz="1300" dirty="0" err="1"/>
              <a:t>texte</a:t>
            </a:r>
            <a:r>
              <a:rPr lang="en" sz="1300" dirty="0"/>
              <a:t> </a:t>
            </a:r>
            <a:r>
              <a:rPr lang="en" sz="1300" dirty="0" err="1"/>
              <a:t>encodé</a:t>
            </a:r>
            <a:r>
              <a:rPr lang="en" sz="1300" dirty="0"/>
              <a:t>…)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Couche </a:t>
            </a:r>
            <a:r>
              <a:rPr lang="en" sz="1300" b="1" dirty="0" err="1"/>
              <a:t>d’encodeur</a:t>
            </a:r>
            <a:r>
              <a:rPr lang="en" sz="1300" b="1" dirty="0"/>
              <a:t> :</a:t>
            </a:r>
            <a:r>
              <a:rPr lang="en" sz="1300" dirty="0"/>
              <a:t> </a:t>
            </a:r>
            <a:r>
              <a:rPr lang="en" sz="1300" dirty="0" err="1"/>
              <a:t>Transforme</a:t>
            </a:r>
            <a:r>
              <a:rPr lang="en" sz="1300" dirty="0"/>
              <a:t> x </a:t>
            </a:r>
            <a:r>
              <a:rPr lang="en" sz="1300" dirty="0" err="1"/>
              <a:t>en</a:t>
            </a:r>
            <a:r>
              <a:rPr lang="en" sz="1300" dirty="0"/>
              <a:t> </a:t>
            </a:r>
            <a:r>
              <a:rPr lang="en" sz="1300" dirty="0" err="1"/>
              <a:t>une</a:t>
            </a:r>
            <a:r>
              <a:rPr lang="en" sz="1300" dirty="0"/>
              <a:t> </a:t>
            </a:r>
            <a:r>
              <a:rPr lang="en" sz="1300" b="1" dirty="0" err="1"/>
              <a:t>représentation</a:t>
            </a:r>
            <a:r>
              <a:rPr lang="en" sz="1300" b="1" dirty="0"/>
              <a:t> </a:t>
            </a:r>
            <a:r>
              <a:rPr lang="en" sz="1300" b="1" dirty="0" err="1"/>
              <a:t>latente</a:t>
            </a:r>
            <a:r>
              <a:rPr lang="en" sz="1300" dirty="0"/>
              <a:t> z.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Latent Space :</a:t>
            </a:r>
            <a:r>
              <a:rPr lang="en" sz="1300" dirty="0"/>
              <a:t> </a:t>
            </a:r>
            <a:r>
              <a:rPr lang="en" sz="1300" dirty="0" err="1"/>
              <a:t>Contient</a:t>
            </a:r>
            <a:r>
              <a:rPr lang="en" sz="1300" dirty="0"/>
              <a:t> les </a:t>
            </a:r>
            <a:r>
              <a:rPr lang="en" sz="1300" b="1" dirty="0"/>
              <a:t>données </a:t>
            </a:r>
            <a:r>
              <a:rPr lang="en" sz="1300" b="1" dirty="0" err="1"/>
              <a:t>compressées</a:t>
            </a:r>
            <a:r>
              <a:rPr lang="en" sz="1300" b="1" dirty="0"/>
              <a:t>  </a:t>
            </a:r>
            <a:r>
              <a:rPr lang="en" sz="1300" dirty="0"/>
              <a:t>de x..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Couche de </a:t>
            </a:r>
            <a:r>
              <a:rPr lang="en" sz="1300" b="1" dirty="0" err="1"/>
              <a:t>décodeur</a:t>
            </a:r>
            <a:r>
              <a:rPr lang="en" sz="1300" b="1" dirty="0"/>
              <a:t> :</a:t>
            </a:r>
            <a:r>
              <a:rPr lang="en" sz="1300" dirty="0"/>
              <a:t> </a:t>
            </a:r>
            <a:r>
              <a:rPr lang="en" sz="1300" dirty="0" err="1"/>
              <a:t>Essaie</a:t>
            </a:r>
            <a:r>
              <a:rPr lang="en" sz="1300" dirty="0"/>
              <a:t> de </a:t>
            </a:r>
            <a:r>
              <a:rPr lang="en" sz="1300" dirty="0" err="1"/>
              <a:t>reconstruire</a:t>
            </a:r>
            <a:r>
              <a:rPr lang="en" sz="1300" dirty="0"/>
              <a:t> x′ à </a:t>
            </a:r>
            <a:r>
              <a:rPr lang="en" sz="1300" dirty="0" err="1"/>
              <a:t>partir</a:t>
            </a:r>
            <a:r>
              <a:rPr lang="en" sz="1300" dirty="0"/>
              <a:t> de z.</a:t>
            </a:r>
            <a:endParaRPr sz="13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 dirty="0"/>
              <a:t>Sortie :</a:t>
            </a:r>
            <a:r>
              <a:rPr lang="en" sz="1300" dirty="0"/>
              <a:t> x′, qui doit </a:t>
            </a:r>
            <a:r>
              <a:rPr lang="en" sz="1300" dirty="0" err="1"/>
              <a:t>être</a:t>
            </a:r>
            <a:r>
              <a:rPr lang="en" sz="1300" dirty="0"/>
              <a:t> </a:t>
            </a:r>
            <a:r>
              <a:rPr lang="en" sz="1300" dirty="0" err="1"/>
              <a:t>aussi</a:t>
            </a:r>
            <a:r>
              <a:rPr lang="en" sz="1300" dirty="0"/>
              <a:t> </a:t>
            </a:r>
            <a:r>
              <a:rPr lang="en" sz="1300" dirty="0" err="1"/>
              <a:t>proche</a:t>
            </a:r>
            <a:r>
              <a:rPr lang="en" sz="1300" dirty="0"/>
              <a:t> que possible de x</a:t>
            </a:r>
            <a:endParaRPr sz="1600" dirty="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6076F-114C-C8D2-C256-DD7D3A02926E}"/>
              </a:ext>
            </a:extLst>
          </p:cNvPr>
          <p:cNvSpPr/>
          <p:nvPr/>
        </p:nvSpPr>
        <p:spPr>
          <a:xfrm>
            <a:off x="3790709" y="4184056"/>
            <a:ext cx="1562582" cy="740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81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6;p31">
            <a:extLst>
              <a:ext uri="{FF2B5EF4-FFF2-40B4-BE49-F238E27FC236}">
                <a16:creationId xmlns:a16="http://schemas.microsoft.com/office/drawing/2014/main" id="{CFC22F28-E739-5489-BC7F-B389BF5BBD73}"/>
              </a:ext>
            </a:extLst>
          </p:cNvPr>
          <p:cNvSpPr txBox="1">
            <a:spLocks/>
          </p:cNvSpPr>
          <p:nvPr/>
        </p:nvSpPr>
        <p:spPr>
          <a:xfrm>
            <a:off x="720000" y="3319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/>
              <a:t>Et sa représentation mathématique?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2AF222-4F0F-AA80-459B-05BBD6E36BA8}"/>
              </a:ext>
            </a:extLst>
          </p:cNvPr>
          <p:cNvSpPr txBox="1"/>
          <p:nvPr/>
        </p:nvSpPr>
        <p:spPr>
          <a:xfrm>
            <a:off x="878375" y="3783447"/>
            <a:ext cx="5892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latin typeface="Epilogue" panose="020B0604020202020204" charset="0"/>
              </a:rPr>
              <a:t>Objectif</a:t>
            </a:r>
            <a:r>
              <a:rPr lang="fr-FR" sz="2000" dirty="0">
                <a:latin typeface="Epilogue" panose="020B0604020202020204" charset="0"/>
              </a:rPr>
              <a:t>: Minimiser l’erreur de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1AC17B-56D3-D3AC-3DF7-A9C86C158336}"/>
                  </a:ext>
                </a:extLst>
              </p:cNvPr>
              <p:cNvSpPr txBox="1"/>
              <p:nvPr/>
            </p:nvSpPr>
            <p:spPr>
              <a:xfrm>
                <a:off x="3062580" y="1476539"/>
                <a:ext cx="3018840" cy="494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sz="2400" dirty="0"/>
                  <a:t> : encodeur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A1AC17B-56D3-D3AC-3DF7-A9C86C158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580" y="1476539"/>
                <a:ext cx="3018840" cy="494559"/>
              </a:xfrm>
              <a:prstGeom prst="rect">
                <a:avLst/>
              </a:prstGeom>
              <a:blipFill>
                <a:blip r:embed="rId2"/>
                <a:stretch>
                  <a:fillRect t="-9877" r="-2218" b="-20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BA6C295-D30B-DDD7-B7C8-5F5326D6FFCF}"/>
                  </a:ext>
                </a:extLst>
              </p:cNvPr>
              <p:cNvSpPr txBox="1"/>
              <p:nvPr/>
            </p:nvSpPr>
            <p:spPr>
              <a:xfrm>
                <a:off x="3033789" y="1938545"/>
                <a:ext cx="31188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sz="2400" dirty="0"/>
                  <a:t> : décodeur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9BA6C295-D30B-DDD7-B7C8-5F5326D6F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789" y="1938545"/>
                <a:ext cx="3118867" cy="461665"/>
              </a:xfrm>
              <a:prstGeom prst="rect">
                <a:avLst/>
              </a:prstGeom>
              <a:blipFill>
                <a:blip r:embed="rId3"/>
                <a:stretch>
                  <a:fillRect l="-978" t="-9211" r="-2153" b="-302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CEA378F-3696-7FA6-1679-8F2107BC0ACB}"/>
                  </a:ext>
                </a:extLst>
              </p:cNvPr>
              <p:cNvSpPr txBox="1"/>
              <p:nvPr/>
            </p:nvSpPr>
            <p:spPr>
              <a:xfrm>
                <a:off x="2746468" y="2610886"/>
                <a:ext cx="3651063" cy="71744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r-F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fr-FR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BCEA378F-3696-7FA6-1679-8F2107BC0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468" y="2610886"/>
                <a:ext cx="3651063" cy="717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6ED118C-3C4A-6082-3BEC-34D2ED306D75}"/>
                  </a:ext>
                </a:extLst>
              </p:cNvPr>
              <p:cNvSpPr txBox="1"/>
              <p:nvPr/>
            </p:nvSpPr>
            <p:spPr>
              <a:xfrm>
                <a:off x="4350785" y="959943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26ED118C-3C4A-6082-3BEC-34D2ED306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785" y="959943"/>
                <a:ext cx="44242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56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EFEC9F6C-1B5A-EFB4-00E2-E39C6EB92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>
            <a:extLst>
              <a:ext uri="{FF2B5EF4-FFF2-40B4-BE49-F238E27FC236}">
                <a16:creationId xmlns:a16="http://schemas.microsoft.com/office/drawing/2014/main" id="{ED1D46C2-11D1-EC84-3A28-891003AC94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Comprendre l’Espace Latent</a:t>
            </a:r>
            <a:endParaRPr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164669A-5733-0CE8-8B48-12C9019A1D84}"/>
              </a:ext>
            </a:extLst>
          </p:cNvPr>
          <p:cNvSpPr txBox="1"/>
          <p:nvPr/>
        </p:nvSpPr>
        <p:spPr>
          <a:xfrm>
            <a:off x="4572000" y="1010532"/>
            <a:ext cx="46530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Epilogue" panose="020B0604020202020204" charset="0"/>
              </a:rPr>
              <a:t>Espace latent</a:t>
            </a:r>
            <a:r>
              <a:rPr lang="fr-FR" sz="2000" dirty="0">
                <a:latin typeface="Epilogue" panose="020B0604020202020204" charset="0"/>
              </a:rPr>
              <a:t> : Représentation compacte des données initiale</a:t>
            </a:r>
          </a:p>
          <a:p>
            <a:r>
              <a:rPr lang="fr-FR" sz="2000" i="1" dirty="0">
                <a:latin typeface="Epilogue" panose="020B0604020202020204" charset="0"/>
              </a:rPr>
              <a:t>z</a:t>
            </a:r>
          </a:p>
          <a:p>
            <a:endParaRPr lang="fr-FR" sz="2000" b="1" dirty="0">
              <a:latin typeface="Epilogue" panose="020B0604020202020204" charset="0"/>
            </a:endParaRPr>
          </a:p>
          <a:p>
            <a:r>
              <a:rPr lang="fr-FR" sz="2000" b="1" dirty="0">
                <a:latin typeface="Epilogue" panose="020B0604020202020204" charset="0"/>
              </a:rPr>
              <a:t>Classification</a:t>
            </a:r>
            <a:r>
              <a:rPr lang="fr-FR" sz="2000" dirty="0">
                <a:latin typeface="Epilogue" panose="020B0604020202020204" charset="0"/>
              </a:rPr>
              <a:t> : Une nouvelle image est positionnée dans l’espace latent.</a:t>
            </a:r>
          </a:p>
          <a:p>
            <a:r>
              <a:rPr lang="fr-FR" sz="2000" i="1" dirty="0">
                <a:latin typeface="Epilogue" panose="020B0604020202020204" charset="0"/>
              </a:rPr>
              <a:t>x-&gt;z</a:t>
            </a:r>
          </a:p>
        </p:txBody>
      </p:sp>
      <p:pic>
        <p:nvPicPr>
          <p:cNvPr id="3" name="Image 2" descr="Une image contenant diagramme, croquis, conception&#10;&#10;Le contenu généré par l’IA peut être incorrect.">
            <a:extLst>
              <a:ext uri="{FF2B5EF4-FFF2-40B4-BE49-F238E27FC236}">
                <a16:creationId xmlns:a16="http://schemas.microsoft.com/office/drawing/2014/main" id="{FBED8CEA-1811-5D4D-2174-0CC51655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7" y="937928"/>
            <a:ext cx="4083163" cy="249793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85C5EC1-2B73-76F8-ECBB-42DA66BFF4C4}"/>
              </a:ext>
            </a:extLst>
          </p:cNvPr>
          <p:cNvSpPr txBox="1"/>
          <p:nvPr/>
        </p:nvSpPr>
        <p:spPr>
          <a:xfrm>
            <a:off x="488837" y="3435863"/>
            <a:ext cx="4229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Epilogue" panose="020B0604020202020204" charset="0"/>
              </a:rPr>
              <a:t>Génération</a:t>
            </a:r>
            <a:r>
              <a:rPr lang="fr-FR" sz="1800" dirty="0">
                <a:latin typeface="Epilogue" panose="020B0604020202020204" charset="0"/>
              </a:rPr>
              <a:t> : Un point latent permet de créer une nouvelle image</a:t>
            </a:r>
          </a:p>
          <a:p>
            <a:r>
              <a:rPr lang="fr-FR" sz="1800" i="1" dirty="0">
                <a:latin typeface="Epilogue" panose="020B0604020202020204" charset="0"/>
              </a:rPr>
              <a:t>z-&gt;x</a:t>
            </a:r>
            <a:r>
              <a:rPr lang="fr-FR" sz="1800" dirty="0">
                <a:latin typeface="Epilogue" panose="020B0604020202020204" charset="0"/>
              </a:rPr>
              <a:t>’</a:t>
            </a:r>
            <a:endParaRPr lang="fr-FR" dirty="0"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83273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s and Probability: Statistical Models and Inference - 11th Grade by Slidesgo">
  <a:themeElements>
    <a:clrScheme name="Simple Light">
      <a:dk1>
        <a:srgbClr val="333333"/>
      </a:dk1>
      <a:lt1>
        <a:srgbClr val="FDFDFD"/>
      </a:lt1>
      <a:dk2>
        <a:srgbClr val="C4DAFB"/>
      </a:dk2>
      <a:lt2>
        <a:srgbClr val="4C91E1"/>
      </a:lt2>
      <a:accent1>
        <a:srgbClr val="1155CC"/>
      </a:accent1>
      <a:accent2>
        <a:srgbClr val="1C45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</Words>
  <Application>Microsoft Office PowerPoint</Application>
  <PresentationFormat>Affichage à l'écran (16:9)</PresentationFormat>
  <Paragraphs>158</Paragraphs>
  <Slides>36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5" baseType="lpstr">
      <vt:lpstr>Albert Sans</vt:lpstr>
      <vt:lpstr>Anaheim</vt:lpstr>
      <vt:lpstr>Epilogue</vt:lpstr>
      <vt:lpstr>DM Sans</vt:lpstr>
      <vt:lpstr>Cambria Math</vt:lpstr>
      <vt:lpstr>Nunito Light</vt:lpstr>
      <vt:lpstr>Arial</vt:lpstr>
      <vt:lpstr>Lato</vt:lpstr>
      <vt:lpstr>Statistics and Probability: Statistical Models and Inference - 11th Grade by Slidesgo</vt:lpstr>
      <vt:lpstr>Auto-Encoding Variational Bayes (Auto-Encodeur Variationnel)</vt:lpstr>
      <vt:lpstr>Sommaire</vt:lpstr>
      <vt:lpstr>Autoencodeurs classiques: concept et limites </vt:lpstr>
      <vt:lpstr>Qu’est-ce  qu’un Autoencodeur ?</vt:lpstr>
      <vt:lpstr>Qu’est-ce  qu’un Autoencodeur ?</vt:lpstr>
      <vt:lpstr>Qu’est-ce  qu’un Autoencodeur ?</vt:lpstr>
      <vt:lpstr>Qu’est-ce  qu’un Autoencodeur ?</vt:lpstr>
      <vt:lpstr>Présentation PowerPoint</vt:lpstr>
      <vt:lpstr>Comprendre l’Espace Latent</vt:lpstr>
      <vt:lpstr>Limitations de l’autoencodeur</vt:lpstr>
      <vt:lpstr>Introductions aux Auto-encodeurs Variationnels (VAE) </vt:lpstr>
      <vt:lpstr>Introduction des VAE : une approche probabiliste</vt:lpstr>
      <vt:lpstr>Inférence des variables latentes (Bayes)</vt:lpstr>
      <vt:lpstr>Problème d’inférance exacte</vt:lpstr>
      <vt:lpstr>Formulation Variationnelle et ELBO  </vt:lpstr>
      <vt:lpstr>Approche variationnelle</vt:lpstr>
      <vt:lpstr>Preuve mathèmatique de la borne inf</vt:lpstr>
      <vt:lpstr>Objectif d’apprentissage: Maximiser l’ELBO</vt:lpstr>
      <vt:lpstr>Interprétation intuitive de l’ELBO</vt:lpstr>
      <vt:lpstr>Entrainement pratique d’un VAE   </vt:lpstr>
      <vt:lpstr>Rendre l’apprentissage possible</vt:lpstr>
      <vt:lpstr>Trick de reparamétrisation</vt:lpstr>
      <vt:lpstr>Trick de reparamétrisation</vt:lpstr>
      <vt:lpstr>Présentation PowerPoint</vt:lpstr>
      <vt:lpstr>Présentation PowerPoint</vt:lpstr>
      <vt:lpstr>Applications pratiques, limite et perceptives</vt:lpstr>
      <vt:lpstr>Application Pratiques</vt:lpstr>
      <vt:lpstr>Application Pratiques</vt:lpstr>
      <vt:lpstr>Application Pratiques</vt:lpstr>
      <vt:lpstr>Application Pratiques</vt:lpstr>
      <vt:lpstr>Application Pratiques</vt:lpstr>
      <vt:lpstr>Application Pratiques</vt:lpstr>
      <vt:lpstr>Application Pratiques</vt:lpstr>
      <vt:lpstr>Limitations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Pierre DOBELI</dc:creator>
  <cp:lastModifiedBy>Pierre DOBELI</cp:lastModifiedBy>
  <cp:revision>13</cp:revision>
  <dcterms:modified xsi:type="dcterms:W3CDTF">2025-03-23T08:55:11Z</dcterms:modified>
</cp:coreProperties>
</file>